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4"/>
  </p:notesMasterIdLst>
  <p:sldIdLst>
    <p:sldId id="344" r:id="rId3"/>
    <p:sldId id="362" r:id="rId4"/>
    <p:sldId id="323" r:id="rId5"/>
    <p:sldId id="374" r:id="rId6"/>
    <p:sldId id="373" r:id="rId7"/>
    <p:sldId id="359" r:id="rId8"/>
    <p:sldId id="358" r:id="rId9"/>
    <p:sldId id="357" r:id="rId10"/>
    <p:sldId id="356" r:id="rId11"/>
    <p:sldId id="361" r:id="rId12"/>
    <p:sldId id="372" r:id="rId13"/>
    <p:sldId id="349" r:id="rId14"/>
    <p:sldId id="370" r:id="rId15"/>
    <p:sldId id="369" r:id="rId16"/>
    <p:sldId id="368" r:id="rId17"/>
    <p:sldId id="367" r:id="rId18"/>
    <p:sldId id="366" r:id="rId19"/>
    <p:sldId id="365" r:id="rId20"/>
    <p:sldId id="355" r:id="rId21"/>
    <p:sldId id="371" r:id="rId22"/>
    <p:sldId id="363" r:id="rId2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6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830" autoAdjust="0"/>
    <p:restoredTop sz="92895" autoAdjust="0"/>
  </p:normalViewPr>
  <p:slideViewPr>
    <p:cSldViewPr snapToGrid="0">
      <p:cViewPr>
        <p:scale>
          <a:sx n="60" d="100"/>
          <a:sy n="60" d="100"/>
        </p:scale>
        <p:origin x="-87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086AFB-C235-4E67-A0F7-503676B08C7F}"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BBE75121-7F47-4DCC-872B-DF23CF84FE50}">
      <dgm:prSet phldrT="[Text]"/>
      <dgm:spPr>
        <a:solidFill>
          <a:srgbClr val="660000"/>
        </a:solidFill>
        <a:ln>
          <a:noFill/>
        </a:ln>
      </dgm:spPr>
      <dgm:t>
        <a:bodyPr/>
        <a:lstStyle/>
        <a:p>
          <a:r>
            <a:rPr lang="en-US" dirty="0" smtClean="0"/>
            <a:t>Background</a:t>
          </a:r>
          <a:endParaRPr lang="en-US" dirty="0"/>
        </a:p>
      </dgm:t>
    </dgm:pt>
    <dgm:pt modelId="{F933269E-6A30-4E49-BB51-63E523BF1E53}" type="parTrans" cxnId="{4B0F6D2B-6CA9-4DFB-94C7-E2755B03A7FE}">
      <dgm:prSet/>
      <dgm:spPr/>
      <dgm:t>
        <a:bodyPr/>
        <a:lstStyle/>
        <a:p>
          <a:endParaRPr lang="en-US"/>
        </a:p>
      </dgm:t>
    </dgm:pt>
    <dgm:pt modelId="{7C1789BB-9CD8-47AF-95C1-987A53DD52F6}" type="sibTrans" cxnId="{4B0F6D2B-6CA9-4DFB-94C7-E2755B03A7FE}">
      <dgm:prSet/>
      <dgm:spPr/>
      <dgm:t>
        <a:bodyPr/>
        <a:lstStyle/>
        <a:p>
          <a:endParaRPr lang="en-US"/>
        </a:p>
      </dgm:t>
    </dgm:pt>
    <dgm:pt modelId="{871423FA-A9B6-4042-B058-E689823A9547}">
      <dgm:prSet phldrT="[Text]"/>
      <dgm:spPr>
        <a:solidFill>
          <a:srgbClr val="FF6600"/>
        </a:solidFill>
        <a:ln>
          <a:noFill/>
        </a:ln>
      </dgm:spPr>
      <dgm:t>
        <a:bodyPr/>
        <a:lstStyle/>
        <a:p>
          <a:r>
            <a:rPr lang="en-US" dirty="0" smtClean="0"/>
            <a:t>Application</a:t>
          </a:r>
          <a:endParaRPr lang="en-US" dirty="0"/>
        </a:p>
      </dgm:t>
    </dgm:pt>
    <dgm:pt modelId="{944C26A3-321D-43A2-B7B3-F5EC0A8E484F}" type="sibTrans" cxnId="{7E213DDA-5CB7-48A3-B6EF-D5F478511F76}">
      <dgm:prSet/>
      <dgm:spPr/>
      <dgm:t>
        <a:bodyPr/>
        <a:lstStyle/>
        <a:p>
          <a:endParaRPr lang="en-US"/>
        </a:p>
      </dgm:t>
    </dgm:pt>
    <dgm:pt modelId="{C62AB3B5-CA9C-40C2-A1B3-318EB8B9DFF8}" type="parTrans" cxnId="{7E213DDA-5CB7-48A3-B6EF-D5F478511F76}">
      <dgm:prSet/>
      <dgm:spPr/>
      <dgm:t>
        <a:bodyPr/>
        <a:lstStyle/>
        <a:p>
          <a:endParaRPr lang="en-US"/>
        </a:p>
      </dgm:t>
    </dgm:pt>
    <dgm:pt modelId="{BC895AD3-4D52-477B-8C4B-07ED50655B63}">
      <dgm:prSet/>
      <dgm:spPr>
        <a:solidFill>
          <a:schemeClr val="tx2">
            <a:lumMod val="75000"/>
          </a:schemeClr>
        </a:solidFill>
        <a:ln>
          <a:noFill/>
        </a:ln>
      </dgm:spPr>
      <dgm:t>
        <a:bodyPr/>
        <a:lstStyle/>
        <a:p>
          <a:r>
            <a:rPr lang="en-US" dirty="0" smtClean="0"/>
            <a:t>Summary</a:t>
          </a:r>
          <a:endParaRPr lang="en-US" dirty="0"/>
        </a:p>
      </dgm:t>
    </dgm:pt>
    <dgm:pt modelId="{897D2074-C73A-4695-A117-36F6D6A0CC2C}" type="sibTrans" cxnId="{0497BD47-5893-42DB-8B09-182960861012}">
      <dgm:prSet/>
      <dgm:spPr/>
      <dgm:t>
        <a:bodyPr/>
        <a:lstStyle/>
        <a:p>
          <a:endParaRPr lang="en-US"/>
        </a:p>
      </dgm:t>
    </dgm:pt>
    <dgm:pt modelId="{B757D1A5-B3F3-4B07-8F3B-481EF637E464}" type="parTrans" cxnId="{0497BD47-5893-42DB-8B09-182960861012}">
      <dgm:prSet/>
      <dgm:spPr/>
      <dgm:t>
        <a:bodyPr/>
        <a:lstStyle/>
        <a:p>
          <a:endParaRPr lang="en-US"/>
        </a:p>
      </dgm:t>
    </dgm:pt>
    <dgm:pt modelId="{8A252081-85CB-47D0-8798-E60AC1A4214D}">
      <dgm:prSet/>
      <dgm:spPr>
        <a:ln>
          <a:solidFill>
            <a:srgbClr val="FF6600"/>
          </a:solidFill>
        </a:ln>
      </dgm:spPr>
      <dgm:t>
        <a:bodyPr/>
        <a:lstStyle/>
        <a:p>
          <a:r>
            <a:rPr lang="en-US" dirty="0" smtClean="0"/>
            <a:t>Results of tracer analysis</a:t>
          </a:r>
          <a:endParaRPr lang="en-US" dirty="0"/>
        </a:p>
      </dgm:t>
    </dgm:pt>
    <dgm:pt modelId="{27C8E8AC-CEC8-4A3A-8E01-8D92ED37350C}" type="parTrans" cxnId="{6F8B25C3-7B24-4DA9-85FB-B36B5C0B1781}">
      <dgm:prSet/>
      <dgm:spPr/>
      <dgm:t>
        <a:bodyPr/>
        <a:lstStyle/>
        <a:p>
          <a:endParaRPr lang="en-US"/>
        </a:p>
      </dgm:t>
    </dgm:pt>
    <dgm:pt modelId="{EC66B2D7-DF91-4EC6-B9FF-FB634A714E7C}" type="sibTrans" cxnId="{6F8B25C3-7B24-4DA9-85FB-B36B5C0B1781}">
      <dgm:prSet/>
      <dgm:spPr/>
      <dgm:t>
        <a:bodyPr/>
        <a:lstStyle/>
        <a:p>
          <a:endParaRPr lang="en-US"/>
        </a:p>
      </dgm:t>
    </dgm:pt>
    <dgm:pt modelId="{6878EE04-6B60-4936-9A50-B3F4A21416AC}">
      <dgm:prSet/>
      <dgm:spPr>
        <a:ln>
          <a:solidFill>
            <a:schemeClr val="tx2">
              <a:lumMod val="75000"/>
            </a:schemeClr>
          </a:solidFill>
        </a:ln>
      </dgm:spPr>
      <dgm:t>
        <a:bodyPr/>
        <a:lstStyle/>
        <a:p>
          <a:r>
            <a:rPr lang="en-US" dirty="0" smtClean="0"/>
            <a:t>Future work</a:t>
          </a:r>
          <a:endParaRPr lang="en-US" dirty="0"/>
        </a:p>
      </dgm:t>
    </dgm:pt>
    <dgm:pt modelId="{41CEAB12-62D4-4808-A8DF-DF5E3B90AA64}" type="parTrans" cxnId="{465BEEAF-5836-4F9B-AE44-93472A16900F}">
      <dgm:prSet/>
      <dgm:spPr/>
      <dgm:t>
        <a:bodyPr/>
        <a:lstStyle/>
        <a:p>
          <a:endParaRPr lang="en-US"/>
        </a:p>
      </dgm:t>
    </dgm:pt>
    <dgm:pt modelId="{90B95F8C-094D-47D6-A80B-DEC2098CC5C4}" type="sibTrans" cxnId="{465BEEAF-5836-4F9B-AE44-93472A16900F}">
      <dgm:prSet/>
      <dgm:spPr/>
      <dgm:t>
        <a:bodyPr/>
        <a:lstStyle/>
        <a:p>
          <a:endParaRPr lang="en-US"/>
        </a:p>
      </dgm:t>
    </dgm:pt>
    <dgm:pt modelId="{66462AF2-2A39-4230-A3C6-1032BE6B9BE3}">
      <dgm:prSet/>
      <dgm:spPr>
        <a:ln>
          <a:solidFill>
            <a:srgbClr val="660000"/>
          </a:solidFill>
        </a:ln>
      </dgm:spPr>
      <dgm:t>
        <a:bodyPr/>
        <a:lstStyle/>
        <a:p>
          <a:r>
            <a:rPr lang="en-US" dirty="0" smtClean="0"/>
            <a:t>Ventilation surveys using trace analysis</a:t>
          </a:r>
          <a:endParaRPr lang="en-US" dirty="0"/>
        </a:p>
      </dgm:t>
    </dgm:pt>
    <dgm:pt modelId="{22650CA8-CE86-43B1-88A3-F20AFAD4C29A}" type="parTrans" cxnId="{ABE126A5-BBA6-4B72-A986-81B9F44CA254}">
      <dgm:prSet/>
      <dgm:spPr/>
      <dgm:t>
        <a:bodyPr/>
        <a:lstStyle/>
        <a:p>
          <a:endParaRPr lang="en-US"/>
        </a:p>
      </dgm:t>
    </dgm:pt>
    <dgm:pt modelId="{F8BED92F-9A75-4067-B374-6587389C6E00}" type="sibTrans" cxnId="{ABE126A5-BBA6-4B72-A986-81B9F44CA254}">
      <dgm:prSet/>
      <dgm:spPr/>
      <dgm:t>
        <a:bodyPr/>
        <a:lstStyle/>
        <a:p>
          <a:endParaRPr lang="en-US"/>
        </a:p>
      </dgm:t>
    </dgm:pt>
    <dgm:pt modelId="{C951A611-F208-424A-808E-05B52D7458AE}">
      <dgm:prSet/>
      <dgm:spPr>
        <a:ln>
          <a:solidFill>
            <a:schemeClr val="tx2">
              <a:lumMod val="75000"/>
            </a:schemeClr>
          </a:solidFill>
        </a:ln>
      </dgm:spPr>
      <dgm:t>
        <a:bodyPr/>
        <a:lstStyle/>
        <a:p>
          <a:r>
            <a:rPr lang="en-US" dirty="0" smtClean="0"/>
            <a:t>Conclusions</a:t>
          </a:r>
          <a:endParaRPr lang="en-US" dirty="0"/>
        </a:p>
      </dgm:t>
    </dgm:pt>
    <dgm:pt modelId="{3DC44319-53C0-49FC-8017-955971CDFEE8}" type="parTrans" cxnId="{DCF98480-7540-44E6-A7CC-CE12E8FA9539}">
      <dgm:prSet/>
      <dgm:spPr/>
      <dgm:t>
        <a:bodyPr/>
        <a:lstStyle/>
        <a:p>
          <a:endParaRPr lang="en-US"/>
        </a:p>
      </dgm:t>
    </dgm:pt>
    <dgm:pt modelId="{E646E417-D16F-4C77-883D-AAE6CBBF3EFB}" type="sibTrans" cxnId="{DCF98480-7540-44E6-A7CC-CE12E8FA9539}">
      <dgm:prSet/>
      <dgm:spPr/>
      <dgm:t>
        <a:bodyPr/>
        <a:lstStyle/>
        <a:p>
          <a:endParaRPr lang="en-US"/>
        </a:p>
      </dgm:t>
    </dgm:pt>
    <dgm:pt modelId="{434A7A1A-76CB-482B-9DE9-B44821F505D8}">
      <dgm:prSet/>
      <dgm:spPr>
        <a:ln>
          <a:solidFill>
            <a:srgbClr val="660000"/>
          </a:solidFill>
        </a:ln>
      </dgm:spPr>
      <dgm:t>
        <a:bodyPr/>
        <a:lstStyle/>
        <a:p>
          <a:r>
            <a:rPr lang="en-US" dirty="0" smtClean="0"/>
            <a:t>Tracer characteristics</a:t>
          </a:r>
          <a:endParaRPr lang="en-US" dirty="0"/>
        </a:p>
      </dgm:t>
    </dgm:pt>
    <dgm:pt modelId="{048998F6-6CD7-4434-AC1E-B15343D3EBC4}" type="parTrans" cxnId="{97600F8D-7863-42D9-B379-38C3CF745F7F}">
      <dgm:prSet/>
      <dgm:spPr/>
      <dgm:t>
        <a:bodyPr/>
        <a:lstStyle/>
        <a:p>
          <a:endParaRPr lang="en-US"/>
        </a:p>
      </dgm:t>
    </dgm:pt>
    <dgm:pt modelId="{873B93AF-DA72-4BDF-A3B9-05A0C68ABB87}" type="sibTrans" cxnId="{97600F8D-7863-42D9-B379-38C3CF745F7F}">
      <dgm:prSet/>
      <dgm:spPr/>
      <dgm:t>
        <a:bodyPr/>
        <a:lstStyle/>
        <a:p>
          <a:endParaRPr lang="en-US"/>
        </a:p>
      </dgm:t>
    </dgm:pt>
    <dgm:pt modelId="{FCFD5379-B21E-453C-A6C5-2EB249D274C3}">
      <dgm:prSet/>
      <dgm:spPr>
        <a:ln>
          <a:solidFill>
            <a:srgbClr val="660000"/>
          </a:solidFill>
        </a:ln>
      </dgm:spPr>
      <dgm:t>
        <a:bodyPr/>
        <a:lstStyle/>
        <a:p>
          <a:r>
            <a:rPr lang="en-US" dirty="0" smtClean="0"/>
            <a:t>Previous uses of considered tracer elements</a:t>
          </a:r>
          <a:endParaRPr lang="en-US" dirty="0"/>
        </a:p>
      </dgm:t>
    </dgm:pt>
    <dgm:pt modelId="{90596ECB-AD79-47B7-BA6E-B090B7959C31}" type="parTrans" cxnId="{BDD1A5D5-5A9F-481A-84CB-C47A8A4517EE}">
      <dgm:prSet/>
      <dgm:spPr/>
      <dgm:t>
        <a:bodyPr/>
        <a:lstStyle/>
        <a:p>
          <a:endParaRPr lang="en-US"/>
        </a:p>
      </dgm:t>
    </dgm:pt>
    <dgm:pt modelId="{A07D07C7-4D53-4557-96ED-B1498124871E}" type="sibTrans" cxnId="{BDD1A5D5-5A9F-481A-84CB-C47A8A4517EE}">
      <dgm:prSet/>
      <dgm:spPr/>
      <dgm:t>
        <a:bodyPr/>
        <a:lstStyle/>
        <a:p>
          <a:endParaRPr lang="en-US"/>
        </a:p>
      </dgm:t>
    </dgm:pt>
    <dgm:pt modelId="{1ECDEF23-1D9B-46F6-9A44-A2E5BCB5205D}">
      <dgm:prSet/>
      <dgm:spPr>
        <a:ln>
          <a:solidFill>
            <a:srgbClr val="FF6600"/>
          </a:solidFill>
        </a:ln>
      </dgm:spPr>
      <dgm:t>
        <a:bodyPr/>
        <a:lstStyle/>
        <a:p>
          <a:r>
            <a:rPr lang="en-US" dirty="0" smtClean="0"/>
            <a:t>Development of analysis method</a:t>
          </a:r>
          <a:endParaRPr lang="en-US" dirty="0"/>
        </a:p>
      </dgm:t>
    </dgm:pt>
    <dgm:pt modelId="{61DA5AE2-4811-481A-83B0-B8232F5D6DA7}" type="parTrans" cxnId="{01562B8E-EA53-42CA-9933-D13DCD083AF4}">
      <dgm:prSet/>
      <dgm:spPr/>
      <dgm:t>
        <a:bodyPr/>
        <a:lstStyle/>
        <a:p>
          <a:endParaRPr lang="en-US"/>
        </a:p>
      </dgm:t>
    </dgm:pt>
    <dgm:pt modelId="{3B8FAD82-9DCF-4BDD-8EF1-ACA5DA7D382F}" type="sibTrans" cxnId="{01562B8E-EA53-42CA-9933-D13DCD083AF4}">
      <dgm:prSet/>
      <dgm:spPr/>
      <dgm:t>
        <a:bodyPr/>
        <a:lstStyle/>
        <a:p>
          <a:endParaRPr lang="en-US"/>
        </a:p>
      </dgm:t>
    </dgm:pt>
    <dgm:pt modelId="{BBAF1F62-30A4-44CD-8077-7C768F856AEA}">
      <dgm:prSet/>
      <dgm:spPr>
        <a:ln>
          <a:solidFill>
            <a:srgbClr val="FF6600"/>
          </a:solidFill>
        </a:ln>
      </dgm:spPr>
      <dgm:t>
        <a:bodyPr/>
        <a:lstStyle/>
        <a:p>
          <a:r>
            <a:rPr lang="en-US" dirty="0" smtClean="0"/>
            <a:t>Selection of a tracer element</a:t>
          </a:r>
          <a:endParaRPr lang="en-US" dirty="0"/>
        </a:p>
      </dgm:t>
    </dgm:pt>
    <dgm:pt modelId="{7CA58E01-85BD-4A2F-AEBA-2FE9F37F3494}" type="parTrans" cxnId="{F400E361-DF90-4B2E-AFAA-E3EEEBD62099}">
      <dgm:prSet/>
      <dgm:spPr/>
      <dgm:t>
        <a:bodyPr/>
        <a:lstStyle/>
        <a:p>
          <a:endParaRPr lang="en-US"/>
        </a:p>
      </dgm:t>
    </dgm:pt>
    <dgm:pt modelId="{A1F856F0-4714-4DD7-8675-0B0AF6E0FACB}" type="sibTrans" cxnId="{F400E361-DF90-4B2E-AFAA-E3EEEBD62099}">
      <dgm:prSet/>
      <dgm:spPr/>
      <dgm:t>
        <a:bodyPr/>
        <a:lstStyle/>
        <a:p>
          <a:endParaRPr lang="en-US"/>
        </a:p>
      </dgm:t>
    </dgm:pt>
    <dgm:pt modelId="{CD47B2B2-3438-4CC8-B270-E418F9258A0F}" type="pres">
      <dgm:prSet presAssocID="{19086AFB-C235-4E67-A0F7-503676B08C7F}" presName="linear" presStyleCnt="0">
        <dgm:presLayoutVars>
          <dgm:dir/>
          <dgm:animLvl val="lvl"/>
          <dgm:resizeHandles val="exact"/>
        </dgm:presLayoutVars>
      </dgm:prSet>
      <dgm:spPr/>
      <dgm:t>
        <a:bodyPr/>
        <a:lstStyle/>
        <a:p>
          <a:endParaRPr lang="en-US"/>
        </a:p>
      </dgm:t>
    </dgm:pt>
    <dgm:pt modelId="{29247BC7-518C-4ECD-A9DA-0C1624F6BF0A}" type="pres">
      <dgm:prSet presAssocID="{BBE75121-7F47-4DCC-872B-DF23CF84FE50}" presName="parentLin" presStyleCnt="0"/>
      <dgm:spPr/>
    </dgm:pt>
    <dgm:pt modelId="{3D41D4C6-9B4F-4292-8D88-CE2D9CF0166F}" type="pres">
      <dgm:prSet presAssocID="{BBE75121-7F47-4DCC-872B-DF23CF84FE50}" presName="parentLeftMargin" presStyleLbl="node1" presStyleIdx="0" presStyleCnt="3"/>
      <dgm:spPr/>
      <dgm:t>
        <a:bodyPr/>
        <a:lstStyle/>
        <a:p>
          <a:endParaRPr lang="en-US"/>
        </a:p>
      </dgm:t>
    </dgm:pt>
    <dgm:pt modelId="{8F709E48-A8C3-4E15-ACB4-54607CBB739E}" type="pres">
      <dgm:prSet presAssocID="{BBE75121-7F47-4DCC-872B-DF23CF84FE50}" presName="parentText" presStyleLbl="node1" presStyleIdx="0" presStyleCnt="3">
        <dgm:presLayoutVars>
          <dgm:chMax val="0"/>
          <dgm:bulletEnabled val="1"/>
        </dgm:presLayoutVars>
      </dgm:prSet>
      <dgm:spPr/>
      <dgm:t>
        <a:bodyPr/>
        <a:lstStyle/>
        <a:p>
          <a:endParaRPr lang="en-US"/>
        </a:p>
      </dgm:t>
    </dgm:pt>
    <dgm:pt modelId="{00F9FDF0-B112-4A89-BA42-F94BC1A670C7}" type="pres">
      <dgm:prSet presAssocID="{BBE75121-7F47-4DCC-872B-DF23CF84FE50}" presName="negativeSpace" presStyleCnt="0"/>
      <dgm:spPr/>
    </dgm:pt>
    <dgm:pt modelId="{DDE2865C-B801-4D7D-BCD8-F6A894BBCEA2}" type="pres">
      <dgm:prSet presAssocID="{BBE75121-7F47-4DCC-872B-DF23CF84FE50}" presName="childText" presStyleLbl="conFgAcc1" presStyleIdx="0" presStyleCnt="3">
        <dgm:presLayoutVars>
          <dgm:bulletEnabled val="1"/>
        </dgm:presLayoutVars>
      </dgm:prSet>
      <dgm:spPr/>
      <dgm:t>
        <a:bodyPr/>
        <a:lstStyle/>
        <a:p>
          <a:endParaRPr lang="en-US"/>
        </a:p>
      </dgm:t>
    </dgm:pt>
    <dgm:pt modelId="{FE526D22-A665-4AFF-A331-FD98FE7456C0}" type="pres">
      <dgm:prSet presAssocID="{7C1789BB-9CD8-47AF-95C1-987A53DD52F6}" presName="spaceBetweenRectangles" presStyleCnt="0"/>
      <dgm:spPr/>
    </dgm:pt>
    <dgm:pt modelId="{E32DAC1E-9C57-4ED3-AF48-B8703439200E}" type="pres">
      <dgm:prSet presAssocID="{871423FA-A9B6-4042-B058-E689823A9547}" presName="parentLin" presStyleCnt="0"/>
      <dgm:spPr/>
    </dgm:pt>
    <dgm:pt modelId="{F316A08C-5606-4895-805A-426C43094783}" type="pres">
      <dgm:prSet presAssocID="{871423FA-A9B6-4042-B058-E689823A9547}" presName="parentLeftMargin" presStyleLbl="node1" presStyleIdx="0" presStyleCnt="3"/>
      <dgm:spPr/>
      <dgm:t>
        <a:bodyPr/>
        <a:lstStyle/>
        <a:p>
          <a:endParaRPr lang="en-US"/>
        </a:p>
      </dgm:t>
    </dgm:pt>
    <dgm:pt modelId="{5A83D4F9-A119-42C7-AD0D-4C09265E022E}" type="pres">
      <dgm:prSet presAssocID="{871423FA-A9B6-4042-B058-E689823A9547}" presName="parentText" presStyleLbl="node1" presStyleIdx="1" presStyleCnt="3">
        <dgm:presLayoutVars>
          <dgm:chMax val="0"/>
          <dgm:bulletEnabled val="1"/>
        </dgm:presLayoutVars>
      </dgm:prSet>
      <dgm:spPr/>
      <dgm:t>
        <a:bodyPr/>
        <a:lstStyle/>
        <a:p>
          <a:endParaRPr lang="en-US"/>
        </a:p>
      </dgm:t>
    </dgm:pt>
    <dgm:pt modelId="{F01A6DE8-A512-49D9-92C1-3D335E6E624C}" type="pres">
      <dgm:prSet presAssocID="{871423FA-A9B6-4042-B058-E689823A9547}" presName="negativeSpace" presStyleCnt="0"/>
      <dgm:spPr/>
    </dgm:pt>
    <dgm:pt modelId="{E2406E54-5763-4305-872D-B00F92607436}" type="pres">
      <dgm:prSet presAssocID="{871423FA-A9B6-4042-B058-E689823A9547}" presName="childText" presStyleLbl="conFgAcc1" presStyleIdx="1" presStyleCnt="3">
        <dgm:presLayoutVars>
          <dgm:bulletEnabled val="1"/>
        </dgm:presLayoutVars>
      </dgm:prSet>
      <dgm:spPr/>
      <dgm:t>
        <a:bodyPr/>
        <a:lstStyle/>
        <a:p>
          <a:endParaRPr lang="en-US"/>
        </a:p>
      </dgm:t>
    </dgm:pt>
    <dgm:pt modelId="{8BC183C3-886E-406D-BCC4-5FB124846C19}" type="pres">
      <dgm:prSet presAssocID="{944C26A3-321D-43A2-B7B3-F5EC0A8E484F}" presName="spaceBetweenRectangles" presStyleCnt="0"/>
      <dgm:spPr/>
    </dgm:pt>
    <dgm:pt modelId="{1375033C-B9B2-41B7-A6BC-E4024386D37B}" type="pres">
      <dgm:prSet presAssocID="{BC895AD3-4D52-477B-8C4B-07ED50655B63}" presName="parentLin" presStyleCnt="0"/>
      <dgm:spPr/>
    </dgm:pt>
    <dgm:pt modelId="{46E4FA58-16DD-46BF-BD3A-4FBEB4235F55}" type="pres">
      <dgm:prSet presAssocID="{BC895AD3-4D52-477B-8C4B-07ED50655B63}" presName="parentLeftMargin" presStyleLbl="node1" presStyleIdx="1" presStyleCnt="3"/>
      <dgm:spPr/>
      <dgm:t>
        <a:bodyPr/>
        <a:lstStyle/>
        <a:p>
          <a:endParaRPr lang="en-US"/>
        </a:p>
      </dgm:t>
    </dgm:pt>
    <dgm:pt modelId="{A18DDE14-FFB6-447A-8647-ADC7A496B5B1}" type="pres">
      <dgm:prSet presAssocID="{BC895AD3-4D52-477B-8C4B-07ED50655B63}" presName="parentText" presStyleLbl="node1" presStyleIdx="2" presStyleCnt="3">
        <dgm:presLayoutVars>
          <dgm:chMax val="0"/>
          <dgm:bulletEnabled val="1"/>
        </dgm:presLayoutVars>
      </dgm:prSet>
      <dgm:spPr/>
      <dgm:t>
        <a:bodyPr/>
        <a:lstStyle/>
        <a:p>
          <a:endParaRPr lang="en-US"/>
        </a:p>
      </dgm:t>
    </dgm:pt>
    <dgm:pt modelId="{0F42CEDA-C733-4A6F-8BA9-A0376A508F2D}" type="pres">
      <dgm:prSet presAssocID="{BC895AD3-4D52-477B-8C4B-07ED50655B63}" presName="negativeSpace" presStyleCnt="0"/>
      <dgm:spPr/>
    </dgm:pt>
    <dgm:pt modelId="{5C927124-3E2B-421E-8B51-EF8B30465AFF}" type="pres">
      <dgm:prSet presAssocID="{BC895AD3-4D52-477B-8C4B-07ED50655B63}" presName="childText" presStyleLbl="conFgAcc1" presStyleIdx="2" presStyleCnt="3">
        <dgm:presLayoutVars>
          <dgm:bulletEnabled val="1"/>
        </dgm:presLayoutVars>
      </dgm:prSet>
      <dgm:spPr/>
      <dgm:t>
        <a:bodyPr/>
        <a:lstStyle/>
        <a:p>
          <a:endParaRPr lang="en-US"/>
        </a:p>
      </dgm:t>
    </dgm:pt>
  </dgm:ptLst>
  <dgm:cxnLst>
    <dgm:cxn modelId="{4B0F6D2B-6CA9-4DFB-94C7-E2755B03A7FE}" srcId="{19086AFB-C235-4E67-A0F7-503676B08C7F}" destId="{BBE75121-7F47-4DCC-872B-DF23CF84FE50}" srcOrd="0" destOrd="0" parTransId="{F933269E-6A30-4E49-BB51-63E523BF1E53}" sibTransId="{7C1789BB-9CD8-47AF-95C1-987A53DD52F6}"/>
    <dgm:cxn modelId="{B7618200-5D01-43AB-A2D6-79D6D4B5CD3D}" type="presOf" srcId="{434A7A1A-76CB-482B-9DE9-B44821F505D8}" destId="{DDE2865C-B801-4D7D-BCD8-F6A894BBCEA2}" srcOrd="0" destOrd="1" presId="urn:microsoft.com/office/officeart/2005/8/layout/list1"/>
    <dgm:cxn modelId="{ABE126A5-BBA6-4B72-A986-81B9F44CA254}" srcId="{BBE75121-7F47-4DCC-872B-DF23CF84FE50}" destId="{66462AF2-2A39-4230-A3C6-1032BE6B9BE3}" srcOrd="0" destOrd="0" parTransId="{22650CA8-CE86-43B1-88A3-F20AFAD4C29A}" sibTransId="{F8BED92F-9A75-4067-B374-6587389C6E00}"/>
    <dgm:cxn modelId="{E21BC5C1-DC7A-4A9A-A773-4D02EABB99BD}" type="presOf" srcId="{C951A611-F208-424A-808E-05B52D7458AE}" destId="{5C927124-3E2B-421E-8B51-EF8B30465AFF}" srcOrd="0" destOrd="1" presId="urn:microsoft.com/office/officeart/2005/8/layout/list1"/>
    <dgm:cxn modelId="{D8328FCF-73AE-482A-9B29-FE7F761B25E1}" type="presOf" srcId="{1ECDEF23-1D9B-46F6-9A44-A2E5BCB5205D}" destId="{E2406E54-5763-4305-872D-B00F92607436}" srcOrd="0" destOrd="2" presId="urn:microsoft.com/office/officeart/2005/8/layout/list1"/>
    <dgm:cxn modelId="{DCF98480-7540-44E6-A7CC-CE12E8FA9539}" srcId="{BC895AD3-4D52-477B-8C4B-07ED50655B63}" destId="{C951A611-F208-424A-808E-05B52D7458AE}" srcOrd="1" destOrd="0" parTransId="{3DC44319-53C0-49FC-8017-955971CDFEE8}" sibTransId="{E646E417-D16F-4C77-883D-AAE6CBBF3EFB}"/>
    <dgm:cxn modelId="{3B5FCB3B-D249-4DBC-AC75-4FAE81BF3458}" type="presOf" srcId="{66462AF2-2A39-4230-A3C6-1032BE6B9BE3}" destId="{DDE2865C-B801-4D7D-BCD8-F6A894BBCEA2}" srcOrd="0" destOrd="0" presId="urn:microsoft.com/office/officeart/2005/8/layout/list1"/>
    <dgm:cxn modelId="{3BEB1A7F-BD4C-4A93-B55B-B6309655C07E}" type="presOf" srcId="{19086AFB-C235-4E67-A0F7-503676B08C7F}" destId="{CD47B2B2-3438-4CC8-B270-E418F9258A0F}" srcOrd="0" destOrd="0" presId="urn:microsoft.com/office/officeart/2005/8/layout/list1"/>
    <dgm:cxn modelId="{97600F8D-7863-42D9-B379-38C3CF745F7F}" srcId="{BBE75121-7F47-4DCC-872B-DF23CF84FE50}" destId="{434A7A1A-76CB-482B-9DE9-B44821F505D8}" srcOrd="1" destOrd="0" parTransId="{048998F6-6CD7-4434-AC1E-B15343D3EBC4}" sibTransId="{873B93AF-DA72-4BDF-A3B9-05A0C68ABB87}"/>
    <dgm:cxn modelId="{725D7032-FFF5-493A-88A7-68AC338D7821}" type="presOf" srcId="{6878EE04-6B60-4936-9A50-B3F4A21416AC}" destId="{5C927124-3E2B-421E-8B51-EF8B30465AFF}" srcOrd="0" destOrd="0" presId="urn:microsoft.com/office/officeart/2005/8/layout/list1"/>
    <dgm:cxn modelId="{2AA1604F-FB73-4B20-9A95-789E995977DC}" type="presOf" srcId="{871423FA-A9B6-4042-B058-E689823A9547}" destId="{5A83D4F9-A119-42C7-AD0D-4C09265E022E}" srcOrd="1" destOrd="0" presId="urn:microsoft.com/office/officeart/2005/8/layout/list1"/>
    <dgm:cxn modelId="{53AC0CAE-6883-4CA4-AFA3-74625D0DF32F}" type="presOf" srcId="{BBE75121-7F47-4DCC-872B-DF23CF84FE50}" destId="{8F709E48-A8C3-4E15-ACB4-54607CBB739E}" srcOrd="1" destOrd="0" presId="urn:microsoft.com/office/officeart/2005/8/layout/list1"/>
    <dgm:cxn modelId="{310B3DF6-2CE4-4837-9976-AE1AB777E89C}" type="presOf" srcId="{FCFD5379-B21E-453C-A6C5-2EB249D274C3}" destId="{DDE2865C-B801-4D7D-BCD8-F6A894BBCEA2}" srcOrd="0" destOrd="2" presId="urn:microsoft.com/office/officeart/2005/8/layout/list1"/>
    <dgm:cxn modelId="{8586B9AD-D23C-49E9-92DB-8B5FBA35014D}" type="presOf" srcId="{871423FA-A9B6-4042-B058-E689823A9547}" destId="{F316A08C-5606-4895-805A-426C43094783}" srcOrd="0" destOrd="0" presId="urn:microsoft.com/office/officeart/2005/8/layout/list1"/>
    <dgm:cxn modelId="{5C08E2E7-79BC-44E8-9C10-45EECAF333A3}" type="presOf" srcId="{BC895AD3-4D52-477B-8C4B-07ED50655B63}" destId="{A18DDE14-FFB6-447A-8647-ADC7A496B5B1}" srcOrd="1" destOrd="0" presId="urn:microsoft.com/office/officeart/2005/8/layout/list1"/>
    <dgm:cxn modelId="{F400E361-DF90-4B2E-AFAA-E3EEEBD62099}" srcId="{871423FA-A9B6-4042-B058-E689823A9547}" destId="{BBAF1F62-30A4-44CD-8077-7C768F856AEA}" srcOrd="1" destOrd="0" parTransId="{7CA58E01-85BD-4A2F-AEBA-2FE9F37F3494}" sibTransId="{A1F856F0-4714-4DD7-8675-0B0AF6E0FACB}"/>
    <dgm:cxn modelId="{B3A1FAC5-2DB9-44B8-88B1-6401BE950A87}" type="presOf" srcId="{8A252081-85CB-47D0-8798-E60AC1A4214D}" destId="{E2406E54-5763-4305-872D-B00F92607436}" srcOrd="0" destOrd="0" presId="urn:microsoft.com/office/officeart/2005/8/layout/list1"/>
    <dgm:cxn modelId="{0497BD47-5893-42DB-8B09-182960861012}" srcId="{19086AFB-C235-4E67-A0F7-503676B08C7F}" destId="{BC895AD3-4D52-477B-8C4B-07ED50655B63}" srcOrd="2" destOrd="0" parTransId="{B757D1A5-B3F3-4B07-8F3B-481EF637E464}" sibTransId="{897D2074-C73A-4695-A117-36F6D6A0CC2C}"/>
    <dgm:cxn modelId="{0184F405-3D9E-4C3E-B9BE-386F4008A916}" type="presOf" srcId="{BBAF1F62-30A4-44CD-8077-7C768F856AEA}" destId="{E2406E54-5763-4305-872D-B00F92607436}" srcOrd="0" destOrd="1" presId="urn:microsoft.com/office/officeart/2005/8/layout/list1"/>
    <dgm:cxn modelId="{D7F9DBBE-AB5C-4F10-98F0-0E875F0B985D}" type="presOf" srcId="{BBE75121-7F47-4DCC-872B-DF23CF84FE50}" destId="{3D41D4C6-9B4F-4292-8D88-CE2D9CF0166F}" srcOrd="0" destOrd="0" presId="urn:microsoft.com/office/officeart/2005/8/layout/list1"/>
    <dgm:cxn modelId="{6F8B25C3-7B24-4DA9-85FB-B36B5C0B1781}" srcId="{871423FA-A9B6-4042-B058-E689823A9547}" destId="{8A252081-85CB-47D0-8798-E60AC1A4214D}" srcOrd="0" destOrd="0" parTransId="{27C8E8AC-CEC8-4A3A-8E01-8D92ED37350C}" sibTransId="{EC66B2D7-DF91-4EC6-B9FF-FB634A714E7C}"/>
    <dgm:cxn modelId="{465BEEAF-5836-4F9B-AE44-93472A16900F}" srcId="{BC895AD3-4D52-477B-8C4B-07ED50655B63}" destId="{6878EE04-6B60-4936-9A50-B3F4A21416AC}" srcOrd="0" destOrd="0" parTransId="{41CEAB12-62D4-4808-A8DF-DF5E3B90AA64}" sibTransId="{90B95F8C-094D-47D6-A80B-DEC2098CC5C4}"/>
    <dgm:cxn modelId="{7E213DDA-5CB7-48A3-B6EF-D5F478511F76}" srcId="{19086AFB-C235-4E67-A0F7-503676B08C7F}" destId="{871423FA-A9B6-4042-B058-E689823A9547}" srcOrd="1" destOrd="0" parTransId="{C62AB3B5-CA9C-40C2-A1B3-318EB8B9DFF8}" sibTransId="{944C26A3-321D-43A2-B7B3-F5EC0A8E484F}"/>
    <dgm:cxn modelId="{BDD1A5D5-5A9F-481A-84CB-C47A8A4517EE}" srcId="{BBE75121-7F47-4DCC-872B-DF23CF84FE50}" destId="{FCFD5379-B21E-453C-A6C5-2EB249D274C3}" srcOrd="2" destOrd="0" parTransId="{90596ECB-AD79-47B7-BA6E-B090B7959C31}" sibTransId="{A07D07C7-4D53-4557-96ED-B1498124871E}"/>
    <dgm:cxn modelId="{01562B8E-EA53-42CA-9933-D13DCD083AF4}" srcId="{871423FA-A9B6-4042-B058-E689823A9547}" destId="{1ECDEF23-1D9B-46F6-9A44-A2E5BCB5205D}" srcOrd="2" destOrd="0" parTransId="{61DA5AE2-4811-481A-83B0-B8232F5D6DA7}" sibTransId="{3B8FAD82-9DCF-4BDD-8EF1-ACA5DA7D382F}"/>
    <dgm:cxn modelId="{5CA0A11F-C5D1-4ADB-BD06-4584CFC960B5}" type="presOf" srcId="{BC895AD3-4D52-477B-8C4B-07ED50655B63}" destId="{46E4FA58-16DD-46BF-BD3A-4FBEB4235F55}" srcOrd="0" destOrd="0" presId="urn:microsoft.com/office/officeart/2005/8/layout/list1"/>
    <dgm:cxn modelId="{129ADE57-9501-44AA-8814-F3F90028D12E}" type="presParOf" srcId="{CD47B2B2-3438-4CC8-B270-E418F9258A0F}" destId="{29247BC7-518C-4ECD-A9DA-0C1624F6BF0A}" srcOrd="0" destOrd="0" presId="urn:microsoft.com/office/officeart/2005/8/layout/list1"/>
    <dgm:cxn modelId="{C321F1A7-5E2F-4081-85B7-A1014F3F42F3}" type="presParOf" srcId="{29247BC7-518C-4ECD-A9DA-0C1624F6BF0A}" destId="{3D41D4C6-9B4F-4292-8D88-CE2D9CF0166F}" srcOrd="0" destOrd="0" presId="urn:microsoft.com/office/officeart/2005/8/layout/list1"/>
    <dgm:cxn modelId="{CE6186AD-6F7E-4A6F-A783-2139A129A6D1}" type="presParOf" srcId="{29247BC7-518C-4ECD-A9DA-0C1624F6BF0A}" destId="{8F709E48-A8C3-4E15-ACB4-54607CBB739E}" srcOrd="1" destOrd="0" presId="urn:microsoft.com/office/officeart/2005/8/layout/list1"/>
    <dgm:cxn modelId="{89C7AE00-9BCD-42EE-9BA0-99FBA01494D1}" type="presParOf" srcId="{CD47B2B2-3438-4CC8-B270-E418F9258A0F}" destId="{00F9FDF0-B112-4A89-BA42-F94BC1A670C7}" srcOrd="1" destOrd="0" presId="urn:microsoft.com/office/officeart/2005/8/layout/list1"/>
    <dgm:cxn modelId="{AF756485-B4DC-423A-A368-C5AA07018C04}" type="presParOf" srcId="{CD47B2B2-3438-4CC8-B270-E418F9258A0F}" destId="{DDE2865C-B801-4D7D-BCD8-F6A894BBCEA2}" srcOrd="2" destOrd="0" presId="urn:microsoft.com/office/officeart/2005/8/layout/list1"/>
    <dgm:cxn modelId="{7B795A3E-524B-487F-A8D9-19077ADB32A7}" type="presParOf" srcId="{CD47B2B2-3438-4CC8-B270-E418F9258A0F}" destId="{FE526D22-A665-4AFF-A331-FD98FE7456C0}" srcOrd="3" destOrd="0" presId="urn:microsoft.com/office/officeart/2005/8/layout/list1"/>
    <dgm:cxn modelId="{BBB6E5D4-4354-4A31-BEF0-75E3EDA1A3C7}" type="presParOf" srcId="{CD47B2B2-3438-4CC8-B270-E418F9258A0F}" destId="{E32DAC1E-9C57-4ED3-AF48-B8703439200E}" srcOrd="4" destOrd="0" presId="urn:microsoft.com/office/officeart/2005/8/layout/list1"/>
    <dgm:cxn modelId="{809E23EC-12DB-492B-A40C-6A69CD2751A8}" type="presParOf" srcId="{E32DAC1E-9C57-4ED3-AF48-B8703439200E}" destId="{F316A08C-5606-4895-805A-426C43094783}" srcOrd="0" destOrd="0" presId="urn:microsoft.com/office/officeart/2005/8/layout/list1"/>
    <dgm:cxn modelId="{EE10F30D-F027-4F25-B911-5399417BE6BF}" type="presParOf" srcId="{E32DAC1E-9C57-4ED3-AF48-B8703439200E}" destId="{5A83D4F9-A119-42C7-AD0D-4C09265E022E}" srcOrd="1" destOrd="0" presId="urn:microsoft.com/office/officeart/2005/8/layout/list1"/>
    <dgm:cxn modelId="{A0313156-2ECF-4306-BAB3-80612FD10AD5}" type="presParOf" srcId="{CD47B2B2-3438-4CC8-B270-E418F9258A0F}" destId="{F01A6DE8-A512-49D9-92C1-3D335E6E624C}" srcOrd="5" destOrd="0" presId="urn:microsoft.com/office/officeart/2005/8/layout/list1"/>
    <dgm:cxn modelId="{93039B75-4795-4B34-9A9A-2C84D0F1B630}" type="presParOf" srcId="{CD47B2B2-3438-4CC8-B270-E418F9258A0F}" destId="{E2406E54-5763-4305-872D-B00F92607436}" srcOrd="6" destOrd="0" presId="urn:microsoft.com/office/officeart/2005/8/layout/list1"/>
    <dgm:cxn modelId="{DC0FAC2F-750C-4861-8E54-57E06456BC5D}" type="presParOf" srcId="{CD47B2B2-3438-4CC8-B270-E418F9258A0F}" destId="{8BC183C3-886E-406D-BCC4-5FB124846C19}" srcOrd="7" destOrd="0" presId="urn:microsoft.com/office/officeart/2005/8/layout/list1"/>
    <dgm:cxn modelId="{C736861C-1AE4-4929-AC80-65D1C3249540}" type="presParOf" srcId="{CD47B2B2-3438-4CC8-B270-E418F9258A0F}" destId="{1375033C-B9B2-41B7-A6BC-E4024386D37B}" srcOrd="8" destOrd="0" presId="urn:microsoft.com/office/officeart/2005/8/layout/list1"/>
    <dgm:cxn modelId="{E8CD4406-A1A8-4A4B-BD37-7A23C5163AE7}" type="presParOf" srcId="{1375033C-B9B2-41B7-A6BC-E4024386D37B}" destId="{46E4FA58-16DD-46BF-BD3A-4FBEB4235F55}" srcOrd="0" destOrd="0" presId="urn:microsoft.com/office/officeart/2005/8/layout/list1"/>
    <dgm:cxn modelId="{274561D0-84E9-4186-90C6-3389FB95466A}" type="presParOf" srcId="{1375033C-B9B2-41B7-A6BC-E4024386D37B}" destId="{A18DDE14-FFB6-447A-8647-ADC7A496B5B1}" srcOrd="1" destOrd="0" presId="urn:microsoft.com/office/officeart/2005/8/layout/list1"/>
    <dgm:cxn modelId="{6DB777F2-8199-43A0-BC09-13945F49EB7F}" type="presParOf" srcId="{CD47B2B2-3438-4CC8-B270-E418F9258A0F}" destId="{0F42CEDA-C733-4A6F-8BA9-A0376A508F2D}" srcOrd="9" destOrd="0" presId="urn:microsoft.com/office/officeart/2005/8/layout/list1"/>
    <dgm:cxn modelId="{704AFDC6-99F0-4913-8796-579D5F38813F}" type="presParOf" srcId="{CD47B2B2-3438-4CC8-B270-E418F9258A0F}" destId="{5C927124-3E2B-421E-8B51-EF8B30465AF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2865C-B801-4D7D-BCD8-F6A894BBCEA2}">
      <dsp:nvSpPr>
        <dsp:cNvPr id="0" name=""/>
        <dsp:cNvSpPr/>
      </dsp:nvSpPr>
      <dsp:spPr>
        <a:xfrm>
          <a:off x="0" y="314279"/>
          <a:ext cx="8229600" cy="1209600"/>
        </a:xfrm>
        <a:prstGeom prst="rect">
          <a:avLst/>
        </a:prstGeom>
        <a:solidFill>
          <a:schemeClr val="lt1">
            <a:alpha val="90000"/>
            <a:hueOff val="0"/>
            <a:satOff val="0"/>
            <a:lumOff val="0"/>
            <a:alphaOff val="0"/>
          </a:schemeClr>
        </a:solidFill>
        <a:ln w="25400" cap="flat" cmpd="sng" algn="ctr">
          <a:solidFill>
            <a:srgbClr val="66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Ventilation surveys using trace analysis</a:t>
          </a:r>
          <a:endParaRPr lang="en-US" sz="1600" kern="1200" dirty="0"/>
        </a:p>
        <a:p>
          <a:pPr marL="171450" lvl="1" indent="-171450" algn="l" defTabSz="711200">
            <a:lnSpc>
              <a:spcPct val="90000"/>
            </a:lnSpc>
            <a:spcBef>
              <a:spcPct val="0"/>
            </a:spcBef>
            <a:spcAft>
              <a:spcPct val="15000"/>
            </a:spcAft>
            <a:buChar char="••"/>
          </a:pPr>
          <a:r>
            <a:rPr lang="en-US" sz="1600" kern="1200" dirty="0" smtClean="0"/>
            <a:t>Tracer characteristics</a:t>
          </a:r>
          <a:endParaRPr lang="en-US" sz="1600" kern="1200" dirty="0"/>
        </a:p>
        <a:p>
          <a:pPr marL="171450" lvl="1" indent="-171450" algn="l" defTabSz="711200">
            <a:lnSpc>
              <a:spcPct val="90000"/>
            </a:lnSpc>
            <a:spcBef>
              <a:spcPct val="0"/>
            </a:spcBef>
            <a:spcAft>
              <a:spcPct val="15000"/>
            </a:spcAft>
            <a:buChar char="••"/>
          </a:pPr>
          <a:r>
            <a:rPr lang="en-US" sz="1600" kern="1200" dirty="0" smtClean="0"/>
            <a:t>Previous uses of considered tracer elements</a:t>
          </a:r>
          <a:endParaRPr lang="en-US" sz="1600" kern="1200" dirty="0"/>
        </a:p>
      </dsp:txBody>
      <dsp:txXfrm>
        <a:off x="0" y="314279"/>
        <a:ext cx="8229600" cy="1209600"/>
      </dsp:txXfrm>
    </dsp:sp>
    <dsp:sp modelId="{8F709E48-A8C3-4E15-ACB4-54607CBB739E}">
      <dsp:nvSpPr>
        <dsp:cNvPr id="0" name=""/>
        <dsp:cNvSpPr/>
      </dsp:nvSpPr>
      <dsp:spPr>
        <a:xfrm>
          <a:off x="411480" y="78119"/>
          <a:ext cx="5760720" cy="472320"/>
        </a:xfrm>
        <a:prstGeom prst="roundRect">
          <a:avLst/>
        </a:prstGeom>
        <a:solidFill>
          <a:srgbClr val="660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kern="1200" dirty="0" smtClean="0"/>
            <a:t>Background</a:t>
          </a:r>
          <a:endParaRPr lang="en-US" sz="1600" kern="1200" dirty="0"/>
        </a:p>
      </dsp:txBody>
      <dsp:txXfrm>
        <a:off x="434537" y="101176"/>
        <a:ext cx="5714606" cy="426206"/>
      </dsp:txXfrm>
    </dsp:sp>
    <dsp:sp modelId="{E2406E54-5763-4305-872D-B00F92607436}">
      <dsp:nvSpPr>
        <dsp:cNvPr id="0" name=""/>
        <dsp:cNvSpPr/>
      </dsp:nvSpPr>
      <dsp:spPr>
        <a:xfrm>
          <a:off x="0" y="1846440"/>
          <a:ext cx="8229600" cy="1209600"/>
        </a:xfrm>
        <a:prstGeom prst="rect">
          <a:avLst/>
        </a:prstGeom>
        <a:solidFill>
          <a:schemeClr val="lt1">
            <a:alpha val="90000"/>
            <a:hueOff val="0"/>
            <a:satOff val="0"/>
            <a:lumOff val="0"/>
            <a:alphaOff val="0"/>
          </a:schemeClr>
        </a:solidFill>
        <a:ln w="25400" cap="flat" cmpd="sng" algn="ctr">
          <a:solidFill>
            <a:srgbClr val="FF6600"/>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Results of tracer analysis</a:t>
          </a:r>
          <a:endParaRPr lang="en-US" sz="1600" kern="1200" dirty="0"/>
        </a:p>
        <a:p>
          <a:pPr marL="171450" lvl="1" indent="-171450" algn="l" defTabSz="711200">
            <a:lnSpc>
              <a:spcPct val="90000"/>
            </a:lnSpc>
            <a:spcBef>
              <a:spcPct val="0"/>
            </a:spcBef>
            <a:spcAft>
              <a:spcPct val="15000"/>
            </a:spcAft>
            <a:buChar char="••"/>
          </a:pPr>
          <a:r>
            <a:rPr lang="en-US" sz="1600" kern="1200" dirty="0" smtClean="0"/>
            <a:t>Selection of a tracer element</a:t>
          </a:r>
          <a:endParaRPr lang="en-US" sz="1600" kern="1200" dirty="0"/>
        </a:p>
        <a:p>
          <a:pPr marL="171450" lvl="1" indent="-171450" algn="l" defTabSz="711200">
            <a:lnSpc>
              <a:spcPct val="90000"/>
            </a:lnSpc>
            <a:spcBef>
              <a:spcPct val="0"/>
            </a:spcBef>
            <a:spcAft>
              <a:spcPct val="15000"/>
            </a:spcAft>
            <a:buChar char="••"/>
          </a:pPr>
          <a:r>
            <a:rPr lang="en-US" sz="1600" kern="1200" dirty="0" smtClean="0"/>
            <a:t>Development of analysis method</a:t>
          </a:r>
          <a:endParaRPr lang="en-US" sz="1600" kern="1200" dirty="0"/>
        </a:p>
      </dsp:txBody>
      <dsp:txXfrm>
        <a:off x="0" y="1846440"/>
        <a:ext cx="8229600" cy="1209600"/>
      </dsp:txXfrm>
    </dsp:sp>
    <dsp:sp modelId="{5A83D4F9-A119-42C7-AD0D-4C09265E022E}">
      <dsp:nvSpPr>
        <dsp:cNvPr id="0" name=""/>
        <dsp:cNvSpPr/>
      </dsp:nvSpPr>
      <dsp:spPr>
        <a:xfrm>
          <a:off x="411480" y="1610279"/>
          <a:ext cx="5760720" cy="472320"/>
        </a:xfrm>
        <a:prstGeom prst="roundRect">
          <a:avLst/>
        </a:prstGeom>
        <a:solidFill>
          <a:srgbClr val="FF66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kern="1200" dirty="0" smtClean="0"/>
            <a:t>Application</a:t>
          </a:r>
          <a:endParaRPr lang="en-US" sz="1600" kern="1200" dirty="0"/>
        </a:p>
      </dsp:txBody>
      <dsp:txXfrm>
        <a:off x="434537" y="1633336"/>
        <a:ext cx="5714606" cy="426206"/>
      </dsp:txXfrm>
    </dsp:sp>
    <dsp:sp modelId="{5C927124-3E2B-421E-8B51-EF8B30465AFF}">
      <dsp:nvSpPr>
        <dsp:cNvPr id="0" name=""/>
        <dsp:cNvSpPr/>
      </dsp:nvSpPr>
      <dsp:spPr>
        <a:xfrm>
          <a:off x="0" y="3378600"/>
          <a:ext cx="8229600" cy="932400"/>
        </a:xfrm>
        <a:prstGeom prst="rect">
          <a:avLst/>
        </a:prstGeom>
        <a:solidFill>
          <a:schemeClr val="lt1">
            <a:alpha val="90000"/>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Future work</a:t>
          </a:r>
          <a:endParaRPr lang="en-US" sz="1600" kern="1200" dirty="0"/>
        </a:p>
        <a:p>
          <a:pPr marL="171450" lvl="1" indent="-171450" algn="l" defTabSz="711200">
            <a:lnSpc>
              <a:spcPct val="90000"/>
            </a:lnSpc>
            <a:spcBef>
              <a:spcPct val="0"/>
            </a:spcBef>
            <a:spcAft>
              <a:spcPct val="15000"/>
            </a:spcAft>
            <a:buChar char="••"/>
          </a:pPr>
          <a:r>
            <a:rPr lang="en-US" sz="1600" kern="1200" dirty="0" smtClean="0"/>
            <a:t>Conclusions</a:t>
          </a:r>
          <a:endParaRPr lang="en-US" sz="1600" kern="1200" dirty="0"/>
        </a:p>
      </dsp:txBody>
      <dsp:txXfrm>
        <a:off x="0" y="3378600"/>
        <a:ext cx="8229600" cy="932400"/>
      </dsp:txXfrm>
    </dsp:sp>
    <dsp:sp modelId="{A18DDE14-FFB6-447A-8647-ADC7A496B5B1}">
      <dsp:nvSpPr>
        <dsp:cNvPr id="0" name=""/>
        <dsp:cNvSpPr/>
      </dsp:nvSpPr>
      <dsp:spPr>
        <a:xfrm>
          <a:off x="411480" y="3142439"/>
          <a:ext cx="5760720" cy="472320"/>
        </a:xfrm>
        <a:prstGeom prst="roundRect">
          <a:avLst/>
        </a:prstGeom>
        <a:solidFill>
          <a:schemeClr val="tx2">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kern="1200" dirty="0" smtClean="0"/>
            <a:t>Summary</a:t>
          </a:r>
          <a:endParaRPr lang="en-US" sz="1600" kern="1200" dirty="0"/>
        </a:p>
      </dsp:txBody>
      <dsp:txXfrm>
        <a:off x="434537" y="3165496"/>
        <a:ext cx="5714606"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50E7FEA-9FE8-4852-BDFE-72A15481A7CD}" type="datetimeFigureOut">
              <a:rPr lang="en-US" smtClean="0"/>
              <a:pPr/>
              <a:t>4/13/2012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FD7DE40-B4B5-4016-8FA8-D69ED9E1BEC4}" type="slidenum">
              <a:rPr lang="en-US" smtClean="0"/>
              <a:pPr/>
              <a:t>‹#›</a:t>
            </a:fld>
            <a:endParaRPr lang="en-US" dirty="0"/>
          </a:p>
        </p:txBody>
      </p:sp>
    </p:spTree>
    <p:extLst>
      <p:ext uri="{BB962C8B-B14F-4D97-AF65-F5344CB8AC3E}">
        <p14:creationId xmlns:p14="http://schemas.microsoft.com/office/powerpoint/2010/main" val="1127362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0A9E9E-42E8-4B37-8AB7-E9082538CF67}" type="slidenum">
              <a:rPr lang="en-US">
                <a:solidFill>
                  <a:prstClr val="black"/>
                </a:solidFill>
              </a:rPr>
              <a:pPr/>
              <a:t>1</a:t>
            </a:fld>
            <a:endParaRPr lang="en-US" dirty="0">
              <a:solidFill>
                <a:prstClr val="black"/>
              </a:solidFill>
            </a:endParaRPr>
          </a:p>
        </p:txBody>
      </p:sp>
      <p:sp>
        <p:nvSpPr>
          <p:cNvPr id="6146" name="Rectangle 1026"/>
          <p:cNvSpPr>
            <a:spLocks noGrp="1" noRot="1" noChangeAspect="1" noChangeArrowheads="1" noTextEdit="1"/>
          </p:cNvSpPr>
          <p:nvPr>
            <p:ph type="sldImg"/>
          </p:nvPr>
        </p:nvSpPr>
        <p:spPr>
          <a:ln/>
        </p:spPr>
      </p:sp>
      <p:sp>
        <p:nvSpPr>
          <p:cNvPr id="6147" name="Rectangle 1027"/>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a table displaying the average retention times of the experimental </a:t>
            </a:r>
            <a:r>
              <a:rPr lang="en-US" baseline="0" dirty="0" err="1" smtClean="0"/>
              <a:t>analytes</a:t>
            </a:r>
            <a:r>
              <a:rPr lang="en-US" baseline="0" dirty="0" smtClean="0"/>
              <a:t> on various columns at various temperatures.</a:t>
            </a:r>
          </a:p>
          <a:p>
            <a:endParaRPr lang="en-US" baseline="0" dirty="0" smtClean="0"/>
          </a:p>
          <a:p>
            <a:r>
              <a:rPr lang="en-US" baseline="0" dirty="0" smtClean="0"/>
              <a:t>The retention times are important for 2 primary reasons.</a:t>
            </a:r>
          </a:p>
          <a:p>
            <a:pPr marL="171450" indent="-171450">
              <a:buFont typeface="Arial" pitchFamily="34" charset="0"/>
              <a:buChar char="•"/>
            </a:pPr>
            <a:r>
              <a:rPr lang="en-US" baseline="0" dirty="0" smtClean="0"/>
              <a:t>During development of methods and determining which gases would be viable tracers, retention times indicate separation.</a:t>
            </a:r>
          </a:p>
          <a:p>
            <a:pPr marL="171450" indent="-171450">
              <a:buFont typeface="Arial" pitchFamily="34" charset="0"/>
              <a:buChar char="•"/>
            </a:pPr>
            <a:r>
              <a:rPr lang="en-US" baseline="0" dirty="0" smtClean="0"/>
              <a:t>Once a method is developed, retention times tell you what you are looking at.  GCs are not </a:t>
            </a:r>
            <a:r>
              <a:rPr lang="en-US" baseline="0" dirty="0" err="1" smtClean="0"/>
              <a:t>capabale</a:t>
            </a:r>
            <a:r>
              <a:rPr lang="en-US" baseline="0" dirty="0" smtClean="0"/>
              <a:t> of telling you what you are looking at.  They can only detect and quantify that something is present.  Only a MS can tell you what you are looking at.  Therefore, we use retention times to indicate what the sample is.  Since we made pure injections of all of our </a:t>
            </a:r>
            <a:r>
              <a:rPr lang="en-US" baseline="0" dirty="0" err="1" smtClean="0"/>
              <a:t>analytes</a:t>
            </a:r>
            <a:r>
              <a:rPr lang="en-US" baseline="0" dirty="0" smtClean="0"/>
              <a:t>, we know that peaks that elute at those times are the </a:t>
            </a:r>
            <a:r>
              <a:rPr lang="en-US" baseline="0" dirty="0" err="1" smtClean="0"/>
              <a:t>analyte</a:t>
            </a:r>
            <a:r>
              <a:rPr lang="en-US" baseline="0" dirty="0" smtClean="0"/>
              <a:t>.</a:t>
            </a:r>
          </a:p>
          <a:p>
            <a:pPr marL="171450" indent="-171450">
              <a:buFont typeface="Arial" pitchFamily="34" charset="0"/>
              <a:buChar char="•"/>
            </a:pPr>
            <a:endParaRPr lang="en-US" baseline="0" dirty="0" smtClean="0"/>
          </a:p>
          <a:p>
            <a:pPr marL="0" indent="0">
              <a:buFont typeface="Arial" pitchFamily="34" charset="0"/>
              <a:buNone/>
            </a:pPr>
            <a:r>
              <a:rPr lang="en-US" baseline="0" dirty="0" smtClean="0"/>
              <a:t>Oxygen is not an </a:t>
            </a:r>
            <a:r>
              <a:rPr lang="en-US" baseline="0" dirty="0" err="1" smtClean="0"/>
              <a:t>analyte</a:t>
            </a:r>
            <a:r>
              <a:rPr lang="en-US" baseline="0" dirty="0" smtClean="0"/>
              <a:t>, but air will always be present in samples, so we needed to ensure that we had separation there as well.</a:t>
            </a:r>
          </a:p>
        </p:txBody>
      </p:sp>
      <p:sp>
        <p:nvSpPr>
          <p:cNvPr id="4" name="Slide Number Placeholder 3"/>
          <p:cNvSpPr>
            <a:spLocks noGrp="1"/>
          </p:cNvSpPr>
          <p:nvPr>
            <p:ph type="sldNum" sz="quarter" idx="10"/>
          </p:nvPr>
        </p:nvSpPr>
        <p:spPr/>
        <p:txBody>
          <a:bodyPr/>
          <a:lstStyle/>
          <a:p>
            <a:fld id="{DFD7DE40-B4B5-4016-8FA8-D69ED9E1BEC4}" type="slidenum">
              <a:rPr lang="en-US" smtClean="0"/>
              <a:pPr/>
              <a:t>14</a:t>
            </a:fld>
            <a:endParaRPr lang="en-US" dirty="0"/>
          </a:p>
        </p:txBody>
      </p:sp>
    </p:spTree>
    <p:extLst>
      <p:ext uri="{BB962C8B-B14F-4D97-AF65-F5344CB8AC3E}">
        <p14:creationId xmlns:p14="http://schemas.microsoft.com/office/powerpoint/2010/main" val="1606420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peak area</a:t>
            </a:r>
            <a:r>
              <a:rPr lang="en-US" baseline="0" dirty="0" smtClean="0"/>
              <a:t> is key.  Peak area measurements allow for quantification of concentration.  Calibration curves are developed because very slight variations in methodology will impact peak area results.</a:t>
            </a:r>
            <a:endParaRPr lang="en-US" dirty="0"/>
          </a:p>
        </p:txBody>
      </p:sp>
      <p:sp>
        <p:nvSpPr>
          <p:cNvPr id="4" name="Slide Number Placeholder 3"/>
          <p:cNvSpPr>
            <a:spLocks noGrp="1"/>
          </p:cNvSpPr>
          <p:nvPr>
            <p:ph type="sldNum" sz="quarter" idx="10"/>
          </p:nvPr>
        </p:nvSpPr>
        <p:spPr/>
        <p:txBody>
          <a:bodyPr/>
          <a:lstStyle/>
          <a:p>
            <a:fld id="{DFD7DE40-B4B5-4016-8FA8-D69ED9E1BEC4}" type="slidenum">
              <a:rPr lang="en-US" smtClean="0"/>
              <a:pPr/>
              <a:t>15</a:t>
            </a:fld>
            <a:endParaRPr lang="en-US" dirty="0"/>
          </a:p>
        </p:txBody>
      </p:sp>
    </p:spTree>
    <p:extLst>
      <p:ext uri="{BB962C8B-B14F-4D97-AF65-F5344CB8AC3E}">
        <p14:creationId xmlns:p14="http://schemas.microsoft.com/office/powerpoint/2010/main" val="3631381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Figure 2: Comparison of Syringe Blank (Black) and 10 µL Injection of Pure C</a:t>
            </a:r>
            <a:r>
              <a:rPr lang="en-US" sz="1200" b="1" kern="1200" baseline="-25000" dirty="0" smtClean="0">
                <a:solidFill>
                  <a:schemeClr val="tx1"/>
                </a:solidFill>
                <a:effectLst/>
                <a:latin typeface="+mn-lt"/>
                <a:ea typeface="+mn-ea"/>
                <a:cs typeface="+mn-cs"/>
              </a:rPr>
              <a:t>3</a:t>
            </a:r>
            <a:r>
              <a:rPr lang="en-US" sz="1200" b="1" kern="1200" dirty="0" smtClean="0">
                <a:solidFill>
                  <a:schemeClr val="tx1"/>
                </a:solidFill>
                <a:effectLst/>
                <a:latin typeface="+mn-lt"/>
                <a:ea typeface="+mn-ea"/>
                <a:cs typeface="+mn-cs"/>
              </a:rPr>
              <a:t>F</a:t>
            </a:r>
            <a:r>
              <a:rPr lang="en-US" sz="1200" b="1" kern="1200" baseline="-25000" dirty="0" smtClean="0">
                <a:solidFill>
                  <a:schemeClr val="tx1"/>
                </a:solidFill>
                <a:effectLst/>
                <a:latin typeface="+mn-lt"/>
                <a:ea typeface="+mn-ea"/>
                <a:cs typeface="+mn-cs"/>
              </a:rPr>
              <a:t>8</a:t>
            </a:r>
            <a:r>
              <a:rPr lang="en-US" sz="1200" b="1" kern="1200" dirty="0" smtClean="0">
                <a:solidFill>
                  <a:schemeClr val="tx1"/>
                </a:solidFill>
                <a:effectLst/>
                <a:latin typeface="+mn-lt"/>
                <a:ea typeface="+mn-ea"/>
                <a:cs typeface="+mn-cs"/>
              </a:rPr>
              <a:t> at 20⁰C (Pink)</a:t>
            </a:r>
          </a:p>
          <a:p>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DFD7DE40-B4B5-4016-8FA8-D69ED9E1BEC4}" type="slidenum">
              <a:rPr lang="en-US" smtClean="0"/>
              <a:pPr/>
              <a:t>16</a:t>
            </a:fld>
            <a:endParaRPr lang="en-US" dirty="0"/>
          </a:p>
        </p:txBody>
      </p:sp>
    </p:spTree>
    <p:extLst>
      <p:ext uri="{BB962C8B-B14F-4D97-AF65-F5344CB8AC3E}">
        <p14:creationId xmlns:p14="http://schemas.microsoft.com/office/powerpoint/2010/main" val="3482239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Figure 3: Overlay of Syringe Blank (Black), 1 µL SF</a:t>
            </a:r>
            <a:r>
              <a:rPr lang="en-US" sz="1200" b="1" kern="1200" baseline="-25000" dirty="0" smtClean="0">
                <a:solidFill>
                  <a:schemeClr val="tx1"/>
                </a:solidFill>
                <a:effectLst/>
                <a:latin typeface="+mn-lt"/>
                <a:ea typeface="+mn-ea"/>
                <a:cs typeface="+mn-cs"/>
              </a:rPr>
              <a:t>6</a:t>
            </a:r>
            <a:r>
              <a:rPr lang="en-US" sz="1200" b="1" kern="1200" dirty="0" smtClean="0">
                <a:solidFill>
                  <a:schemeClr val="tx1"/>
                </a:solidFill>
                <a:effectLst/>
                <a:latin typeface="+mn-lt"/>
                <a:ea typeface="+mn-ea"/>
                <a:cs typeface="+mn-cs"/>
              </a:rPr>
              <a:t> Injection (Blue) and 10 µL C</a:t>
            </a:r>
            <a:r>
              <a:rPr lang="en-US" sz="1200" b="1" kern="1200" baseline="-25000" dirty="0" smtClean="0">
                <a:solidFill>
                  <a:schemeClr val="tx1"/>
                </a:solidFill>
                <a:effectLst/>
                <a:latin typeface="+mn-lt"/>
                <a:ea typeface="+mn-ea"/>
                <a:cs typeface="+mn-cs"/>
              </a:rPr>
              <a:t>3</a:t>
            </a:r>
            <a:r>
              <a:rPr lang="en-US" sz="1200" b="1" kern="1200" dirty="0" smtClean="0">
                <a:solidFill>
                  <a:schemeClr val="tx1"/>
                </a:solidFill>
                <a:effectLst/>
                <a:latin typeface="+mn-lt"/>
                <a:ea typeface="+mn-ea"/>
                <a:cs typeface="+mn-cs"/>
              </a:rPr>
              <a:t>F</a:t>
            </a:r>
            <a:r>
              <a:rPr lang="en-US" sz="1200" b="1" kern="1200" baseline="-25000" dirty="0" smtClean="0">
                <a:solidFill>
                  <a:schemeClr val="tx1"/>
                </a:solidFill>
                <a:effectLst/>
                <a:latin typeface="+mn-lt"/>
                <a:ea typeface="+mn-ea"/>
                <a:cs typeface="+mn-cs"/>
              </a:rPr>
              <a:t>8</a:t>
            </a:r>
            <a:r>
              <a:rPr lang="en-US" sz="1200" b="1" kern="1200" dirty="0" smtClean="0">
                <a:solidFill>
                  <a:schemeClr val="tx1"/>
                </a:solidFill>
                <a:effectLst/>
                <a:latin typeface="+mn-lt"/>
                <a:ea typeface="+mn-ea"/>
                <a:cs typeface="+mn-cs"/>
              </a:rPr>
              <a:t> Injection (Pink)</a:t>
            </a:r>
          </a:p>
          <a:p>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DFD7DE40-B4B5-4016-8FA8-D69ED9E1BEC4}" type="slidenum">
              <a:rPr lang="en-US" smtClean="0"/>
              <a:pPr/>
              <a:t>17</a:t>
            </a:fld>
            <a:endParaRPr lang="en-US" dirty="0"/>
          </a:p>
        </p:txBody>
      </p:sp>
    </p:spTree>
    <p:extLst>
      <p:ext uri="{BB962C8B-B14F-4D97-AF65-F5344CB8AC3E}">
        <p14:creationId xmlns:p14="http://schemas.microsoft.com/office/powerpoint/2010/main" val="2135128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Figure 4: 1 mL Injection of a Sample of 100 ppm SF</a:t>
            </a:r>
            <a:r>
              <a:rPr lang="en-US" sz="1200" b="1" kern="1200" baseline="-25000" dirty="0" smtClean="0">
                <a:solidFill>
                  <a:schemeClr val="tx1"/>
                </a:solidFill>
                <a:effectLst/>
                <a:latin typeface="+mn-lt"/>
                <a:ea typeface="+mn-ea"/>
                <a:cs typeface="+mn-cs"/>
              </a:rPr>
              <a:t>6</a:t>
            </a:r>
            <a:r>
              <a:rPr lang="en-US" sz="1200" b="1" kern="1200" dirty="0" smtClean="0">
                <a:solidFill>
                  <a:schemeClr val="tx1"/>
                </a:solidFill>
                <a:effectLst/>
                <a:latin typeface="+mn-lt"/>
                <a:ea typeface="+mn-ea"/>
                <a:cs typeface="+mn-cs"/>
              </a:rPr>
              <a:t> &amp; PMCH in N</a:t>
            </a:r>
            <a:r>
              <a:rPr lang="en-US" sz="1200" b="1" kern="1200" baseline="-25000" dirty="0" smtClean="0">
                <a:solidFill>
                  <a:schemeClr val="tx1"/>
                </a:solidFill>
                <a:effectLst/>
                <a:latin typeface="+mn-lt"/>
                <a:ea typeface="+mn-ea"/>
                <a:cs typeface="+mn-cs"/>
              </a:rPr>
              <a:t>2</a:t>
            </a:r>
          </a:p>
          <a:p>
            <a:endParaRPr lang="en-US" sz="1200" b="1" kern="1200" baseline="-2500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Provided are the specifications for the column and the developed method.  </a:t>
            </a:r>
          </a:p>
          <a:p>
            <a:endParaRPr lang="en-US" sz="1200" b="1"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Here is a method we developed so that those using SF6 can adopt our method if they’d like to add a second tracer. The method can be easily replicated if someone already using SF6 as a tracer would like to introduce PMCH as a second tracer into their existing system.</a:t>
            </a: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DFD7DE40-B4B5-4016-8FA8-D69ED9E1BEC4}" type="slidenum">
              <a:rPr lang="en-US" smtClean="0"/>
              <a:pPr/>
              <a:t>18</a:t>
            </a:fld>
            <a:endParaRPr lang="en-US" dirty="0"/>
          </a:p>
        </p:txBody>
      </p:sp>
    </p:spTree>
    <p:extLst>
      <p:ext uri="{BB962C8B-B14F-4D97-AF65-F5344CB8AC3E}">
        <p14:creationId xmlns:p14="http://schemas.microsoft.com/office/powerpoint/2010/main" val="4161880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Inaccessible to personnel</a:t>
            </a:r>
            <a:endParaRPr lang="en-US" dirty="0"/>
          </a:p>
        </p:txBody>
      </p:sp>
      <p:sp>
        <p:nvSpPr>
          <p:cNvPr id="4" name="Slide Number Placeholder 3"/>
          <p:cNvSpPr>
            <a:spLocks noGrp="1"/>
          </p:cNvSpPr>
          <p:nvPr>
            <p:ph type="sldNum" sz="quarter" idx="10"/>
          </p:nvPr>
        </p:nvSpPr>
        <p:spPr/>
        <p:txBody>
          <a:bodyPr/>
          <a:lstStyle/>
          <a:p>
            <a:fld id="{DFD7DE40-B4B5-4016-8FA8-D69ED9E1BEC4}" type="slidenum">
              <a:rPr lang="en-US" smtClean="0"/>
              <a:pPr/>
              <a:t>2</a:t>
            </a:fld>
            <a:endParaRPr lang="en-US" dirty="0"/>
          </a:p>
        </p:txBody>
      </p:sp>
    </p:spTree>
    <p:extLst>
      <p:ext uri="{BB962C8B-B14F-4D97-AF65-F5344CB8AC3E}">
        <p14:creationId xmlns:p14="http://schemas.microsoft.com/office/powerpoint/2010/main" val="1539057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D7DE40-B4B5-4016-8FA8-D69ED9E1BEC4}" type="slidenum">
              <a:rPr lang="en-US" smtClean="0"/>
              <a:pPr/>
              <a:t>3</a:t>
            </a:fld>
            <a:endParaRPr lang="en-US" dirty="0"/>
          </a:p>
        </p:txBody>
      </p:sp>
    </p:spTree>
    <p:extLst>
      <p:ext uri="{BB962C8B-B14F-4D97-AF65-F5344CB8AC3E}">
        <p14:creationId xmlns:p14="http://schemas.microsoft.com/office/powerpoint/2010/main" val="1770727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Inaccessible to personnel</a:t>
            </a:r>
            <a:endParaRPr lang="en-US" dirty="0"/>
          </a:p>
        </p:txBody>
      </p:sp>
      <p:sp>
        <p:nvSpPr>
          <p:cNvPr id="4" name="Slide Number Placeholder 3"/>
          <p:cNvSpPr>
            <a:spLocks noGrp="1"/>
          </p:cNvSpPr>
          <p:nvPr>
            <p:ph type="sldNum" sz="quarter" idx="10"/>
          </p:nvPr>
        </p:nvSpPr>
        <p:spPr/>
        <p:txBody>
          <a:bodyPr/>
          <a:lstStyle/>
          <a:p>
            <a:fld id="{DFD7DE40-B4B5-4016-8FA8-D69ED9E1BEC4}" type="slidenum">
              <a:rPr lang="en-US" smtClean="0"/>
              <a:pPr/>
              <a:t>5</a:t>
            </a:fld>
            <a:endParaRPr lang="en-US" dirty="0"/>
          </a:p>
        </p:txBody>
      </p:sp>
    </p:spTree>
    <p:extLst>
      <p:ext uri="{BB962C8B-B14F-4D97-AF65-F5344CB8AC3E}">
        <p14:creationId xmlns:p14="http://schemas.microsoft.com/office/powerpoint/2010/main" val="1539057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Calculations based off of tracer feed rate and concentration</a:t>
            </a:r>
            <a:endParaRPr lang="en-US" dirty="0"/>
          </a:p>
        </p:txBody>
      </p:sp>
      <p:sp>
        <p:nvSpPr>
          <p:cNvPr id="4" name="Slide Number Placeholder 3"/>
          <p:cNvSpPr>
            <a:spLocks noGrp="1"/>
          </p:cNvSpPr>
          <p:nvPr>
            <p:ph type="sldNum" sz="quarter" idx="10"/>
          </p:nvPr>
        </p:nvSpPr>
        <p:spPr/>
        <p:txBody>
          <a:bodyPr/>
          <a:lstStyle/>
          <a:p>
            <a:fld id="{DFD7DE40-B4B5-4016-8FA8-D69ED9E1BEC4}" type="slidenum">
              <a:rPr lang="en-US" smtClean="0"/>
              <a:pPr/>
              <a:t>6</a:t>
            </a:fld>
            <a:endParaRPr lang="en-US" dirty="0"/>
          </a:p>
        </p:txBody>
      </p:sp>
    </p:spTree>
    <p:extLst>
      <p:ext uri="{BB962C8B-B14F-4D97-AF65-F5344CB8AC3E}">
        <p14:creationId xmlns:p14="http://schemas.microsoft.com/office/powerpoint/2010/main" val="953705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Freons</a:t>
            </a:r>
            <a:r>
              <a:rPr lang="en-US" baseline="0" dirty="0" smtClean="0"/>
              <a:t> have been successfully used as mine tracers before, low molecular weights, readily available in compressed gas cylinders, fluorine compounds</a:t>
            </a:r>
            <a:endParaRPr lang="en-US" dirty="0"/>
          </a:p>
        </p:txBody>
      </p:sp>
      <p:sp>
        <p:nvSpPr>
          <p:cNvPr id="4" name="Slide Number Placeholder 3"/>
          <p:cNvSpPr>
            <a:spLocks noGrp="1"/>
          </p:cNvSpPr>
          <p:nvPr>
            <p:ph type="sldNum" sz="quarter" idx="10"/>
          </p:nvPr>
        </p:nvSpPr>
        <p:spPr/>
        <p:txBody>
          <a:bodyPr/>
          <a:lstStyle/>
          <a:p>
            <a:fld id="{DFD7DE40-B4B5-4016-8FA8-D69ED9E1BEC4}" type="slidenum">
              <a:rPr lang="en-US" smtClean="0"/>
              <a:pPr/>
              <a:t>9</a:t>
            </a:fld>
            <a:endParaRPr lang="en-US" dirty="0"/>
          </a:p>
        </p:txBody>
      </p:sp>
    </p:spTree>
    <p:extLst>
      <p:ext uri="{BB962C8B-B14F-4D97-AF65-F5344CB8AC3E}">
        <p14:creationId xmlns:p14="http://schemas.microsoft.com/office/powerpoint/2010/main" val="3115339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Nitrous oxide and helium</a:t>
            </a:r>
            <a:r>
              <a:rPr lang="en-US" baseline="0" dirty="0" smtClean="0"/>
              <a:t> have been used before, but they were mostly unsuccessful due to very low sensitivity.</a:t>
            </a:r>
          </a:p>
          <a:p>
            <a:endParaRPr lang="en-US" dirty="0" smtClean="0"/>
          </a:p>
          <a:p>
            <a:r>
              <a:rPr lang="en-US" dirty="0" smtClean="0"/>
              <a:t>Freon 13B1 and Freon 12 were tested by Kennedy.  They were successful tracers for</a:t>
            </a:r>
            <a:r>
              <a:rPr lang="en-US" baseline="0" dirty="0" smtClean="0"/>
              <a:t> ventilation surveys, but we wanted to develop a simple method that could simultaneously analyze SF6 and another tracer employing a simple means of analysis.  Therefore, for our purposes, </a:t>
            </a:r>
            <a:r>
              <a:rPr lang="en-US" baseline="0" dirty="0" err="1" smtClean="0"/>
              <a:t>freons</a:t>
            </a:r>
            <a:r>
              <a:rPr lang="en-US" baseline="0" dirty="0" smtClean="0"/>
              <a:t> were not found to be sensitive enough.</a:t>
            </a:r>
          </a:p>
          <a:p>
            <a:endParaRPr lang="en-US" dirty="0" smtClean="0"/>
          </a:p>
          <a:p>
            <a:r>
              <a:rPr lang="en-US" dirty="0" smtClean="0"/>
              <a:t>133 Xenon</a:t>
            </a:r>
            <a:r>
              <a:rPr lang="en-US" baseline="0" dirty="0" smtClean="0"/>
              <a:t> Gas was used as a tracer in abandoned mines by </a:t>
            </a:r>
            <a:r>
              <a:rPr lang="en-US" baseline="0" dirty="0" err="1" smtClean="0"/>
              <a:t>Wala</a:t>
            </a:r>
            <a:r>
              <a:rPr lang="en-US" baseline="0" dirty="0" smtClean="0"/>
              <a:t>.  Requires another means of analysis, so unsuitable to our purposes.</a:t>
            </a:r>
            <a:endParaRPr lang="en-US" dirty="0"/>
          </a:p>
        </p:txBody>
      </p:sp>
      <p:sp>
        <p:nvSpPr>
          <p:cNvPr id="4" name="Slide Number Placeholder 3"/>
          <p:cNvSpPr>
            <a:spLocks noGrp="1"/>
          </p:cNvSpPr>
          <p:nvPr>
            <p:ph type="sldNum" sz="quarter" idx="10"/>
          </p:nvPr>
        </p:nvSpPr>
        <p:spPr/>
        <p:txBody>
          <a:bodyPr/>
          <a:lstStyle/>
          <a:p>
            <a:fld id="{DFD7DE40-B4B5-4016-8FA8-D69ED9E1BEC4}" type="slidenum">
              <a:rPr lang="en-US" smtClean="0"/>
              <a:pPr/>
              <a:t>10</a:t>
            </a:fld>
            <a:endParaRPr lang="en-US" dirty="0"/>
          </a:p>
        </p:txBody>
      </p:sp>
    </p:spTree>
    <p:extLst>
      <p:ext uri="{BB962C8B-B14F-4D97-AF65-F5344CB8AC3E}">
        <p14:creationId xmlns:p14="http://schemas.microsoft.com/office/powerpoint/2010/main" val="345160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PMCH contains</a:t>
            </a:r>
            <a:r>
              <a:rPr lang="en-US" baseline="0" dirty="0" smtClean="0"/>
              <a:t> no unsaturated bonds so that it is extremely stable</a:t>
            </a:r>
          </a:p>
          <a:p>
            <a:endParaRPr lang="en-US" baseline="0" dirty="0" smtClean="0"/>
          </a:p>
          <a:p>
            <a:r>
              <a:rPr lang="en-US" baseline="0" dirty="0" smtClean="0"/>
              <a:t>146 is sf6 molecular weight</a:t>
            </a:r>
          </a:p>
          <a:p>
            <a:endParaRPr lang="en-US" baseline="0" dirty="0" smtClean="0"/>
          </a:p>
          <a:p>
            <a:r>
              <a:rPr lang="en-US" baseline="0" dirty="0" smtClean="0"/>
              <a:t>Ambient backgrounds of all PFTs is 0.03 PPT</a:t>
            </a:r>
          </a:p>
          <a:p>
            <a:endParaRPr lang="en-US" baseline="0" dirty="0" smtClean="0"/>
          </a:p>
          <a:p>
            <a:r>
              <a:rPr lang="en-US" baseline="0" dirty="0" smtClean="0"/>
              <a:t>Environmentally friendly – no reaction in the ozone</a:t>
            </a:r>
          </a:p>
          <a:p>
            <a:endParaRPr lang="en-US" baseline="0" dirty="0" smtClean="0"/>
          </a:p>
          <a:p>
            <a:r>
              <a:rPr lang="en-US" baseline="0" dirty="0" smtClean="0"/>
              <a:t>Specifically discuss what made PMCH a better tracer than the </a:t>
            </a:r>
            <a:r>
              <a:rPr lang="en-US" baseline="0" dirty="0" err="1" smtClean="0"/>
              <a:t>freons</a:t>
            </a:r>
            <a:r>
              <a:rPr lang="en-US" baseline="0" dirty="0" smtClean="0"/>
              <a:t>.  Discuss the number of </a:t>
            </a:r>
            <a:r>
              <a:rPr lang="en-US" baseline="0" dirty="0" err="1" smtClean="0"/>
              <a:t>fluorines</a:t>
            </a:r>
            <a:r>
              <a:rPr lang="en-US" baseline="0" dirty="0" smtClean="0"/>
              <a:t>, as well as the molecular weight.  Also a </a:t>
            </a:r>
            <a:r>
              <a:rPr lang="en-US" baseline="0" dirty="0" err="1" smtClean="0"/>
              <a:t>theat</a:t>
            </a:r>
            <a:r>
              <a:rPr lang="en-US" baseline="0" dirty="0" smtClean="0"/>
              <a:t> of presence of </a:t>
            </a:r>
            <a:r>
              <a:rPr lang="en-US" baseline="0" dirty="0" err="1" smtClean="0"/>
              <a:t>freons</a:t>
            </a:r>
            <a:r>
              <a:rPr lang="en-US" baseline="0" dirty="0" smtClean="0"/>
              <a:t> because of spray paint.</a:t>
            </a:r>
            <a:endParaRPr lang="en-US" dirty="0"/>
          </a:p>
        </p:txBody>
      </p:sp>
      <p:sp>
        <p:nvSpPr>
          <p:cNvPr id="4" name="Slide Number Placeholder 3"/>
          <p:cNvSpPr>
            <a:spLocks noGrp="1"/>
          </p:cNvSpPr>
          <p:nvPr>
            <p:ph type="sldNum" sz="quarter" idx="10"/>
          </p:nvPr>
        </p:nvSpPr>
        <p:spPr/>
        <p:txBody>
          <a:bodyPr/>
          <a:lstStyle/>
          <a:p>
            <a:fld id="{DFD7DE40-B4B5-4016-8FA8-D69ED9E1BEC4}" type="slidenum">
              <a:rPr lang="en-US" smtClean="0"/>
              <a:pPr/>
              <a:t>11</a:t>
            </a:fld>
            <a:endParaRPr lang="en-US" dirty="0"/>
          </a:p>
        </p:txBody>
      </p:sp>
    </p:spTree>
    <p:extLst>
      <p:ext uri="{BB962C8B-B14F-4D97-AF65-F5344CB8AC3E}">
        <p14:creationId xmlns:p14="http://schemas.microsoft.com/office/powerpoint/2010/main" val="3115339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columns that were selected for testing were selected based on their stationary phases,</a:t>
            </a:r>
            <a:r>
              <a:rPr lang="en-US" baseline="0" dirty="0" smtClean="0"/>
              <a:t> which encourages separation of the </a:t>
            </a:r>
            <a:r>
              <a:rPr lang="en-US" baseline="0" dirty="0" err="1" smtClean="0"/>
              <a:t>analytes</a:t>
            </a:r>
            <a:r>
              <a:rPr lang="en-US" baseline="0" dirty="0" smtClean="0"/>
              <a:t> from one another during analysis. The affinity of each individual </a:t>
            </a:r>
            <a:r>
              <a:rPr lang="en-US" baseline="0" dirty="0" err="1" smtClean="0"/>
              <a:t>analyte</a:t>
            </a:r>
            <a:r>
              <a:rPr lang="en-US" baseline="0" dirty="0" smtClean="0"/>
              <a:t> for the selected stationary phase determines the degree, or lack of, separation that occurs.</a:t>
            </a:r>
          </a:p>
          <a:p>
            <a:endParaRPr lang="en-US" dirty="0"/>
          </a:p>
        </p:txBody>
      </p:sp>
      <p:sp>
        <p:nvSpPr>
          <p:cNvPr id="4" name="Slide Number Placeholder 3"/>
          <p:cNvSpPr>
            <a:spLocks noGrp="1"/>
          </p:cNvSpPr>
          <p:nvPr>
            <p:ph type="sldNum" sz="quarter" idx="10"/>
          </p:nvPr>
        </p:nvSpPr>
        <p:spPr/>
        <p:txBody>
          <a:bodyPr/>
          <a:lstStyle/>
          <a:p>
            <a:fld id="{DFD7DE40-B4B5-4016-8FA8-D69ED9E1BEC4}" type="slidenum">
              <a:rPr lang="en-US" smtClean="0"/>
              <a:pPr/>
              <a:t>12</a:t>
            </a:fld>
            <a:endParaRPr lang="en-US" dirty="0"/>
          </a:p>
        </p:txBody>
      </p:sp>
    </p:spTree>
    <p:extLst>
      <p:ext uri="{BB962C8B-B14F-4D97-AF65-F5344CB8AC3E}">
        <p14:creationId xmlns:p14="http://schemas.microsoft.com/office/powerpoint/2010/main" val="972911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31534"/>
            <a:ext cx="7772400" cy="2895599"/>
          </a:xfrm>
        </p:spPr>
        <p:txBody>
          <a:bodyPr/>
          <a:lstStyle/>
          <a:p>
            <a:r>
              <a:rPr lang="en-US" smtClean="0"/>
              <a:t>Click to edit Master title style</a:t>
            </a:r>
            <a:endParaRPr lang="en-US" dirty="0"/>
          </a:p>
        </p:txBody>
      </p:sp>
      <p:sp>
        <p:nvSpPr>
          <p:cNvPr id="3" name="Subtitle 2"/>
          <p:cNvSpPr>
            <a:spLocks noGrp="1"/>
          </p:cNvSpPr>
          <p:nvPr>
            <p:ph type="subTitle" idx="1" hasCustomPrompt="1"/>
          </p:nvPr>
        </p:nvSpPr>
        <p:spPr>
          <a:xfrm>
            <a:off x="677333" y="5545667"/>
            <a:ext cx="3733800" cy="457200"/>
          </a:xfrm>
        </p:spPr>
        <p:txBody>
          <a:bodyPr>
            <a:normAutofit/>
          </a:bodyPr>
          <a:lstStyle>
            <a:lvl1pPr marL="0" indent="0" algn="l">
              <a:buNone/>
              <a:defRPr sz="2400" baseline="0">
                <a:solidFill>
                  <a:schemeClr val="accent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Kray</a:t>
            </a:r>
            <a:r>
              <a:rPr lang="en-US" dirty="0" smtClean="0"/>
              <a:t> </a:t>
            </a:r>
            <a:r>
              <a:rPr lang="en-US" dirty="0" err="1" smtClean="0"/>
              <a:t>Luxbacher</a:t>
            </a:r>
            <a:endParaRPr lang="en-US" dirty="0"/>
          </a:p>
        </p:txBody>
      </p:sp>
      <p:sp>
        <p:nvSpPr>
          <p:cNvPr id="4" name="Date Placeholder 3"/>
          <p:cNvSpPr>
            <a:spLocks noGrp="1"/>
          </p:cNvSpPr>
          <p:nvPr>
            <p:ph type="dt" sz="half" idx="10"/>
          </p:nvPr>
        </p:nvSpPr>
        <p:spPr>
          <a:xfrm>
            <a:off x="677332" y="6110817"/>
            <a:ext cx="3742267" cy="365125"/>
          </a:xfrm>
        </p:spPr>
        <p:txBody>
          <a:bodyPr/>
          <a:lstStyle>
            <a:lvl1pPr>
              <a:defRPr sz="1800">
                <a:solidFill>
                  <a:schemeClr val="accent2">
                    <a:lumMod val="50000"/>
                  </a:schemeClr>
                </a:solidFill>
              </a:defRPr>
            </a:lvl1pPr>
          </a:lstStyle>
          <a:p>
            <a:fld id="{E6DB3910-D65F-4870-A4DD-43AACBD1FFA6}" type="datetimeFigureOut">
              <a:rPr lang="en-US" smtClean="0"/>
              <a:pPr/>
              <a:t>4/13/2012</a:t>
            </a:fld>
            <a:endParaRPr lang="en-US" dirty="0"/>
          </a:p>
        </p:txBody>
      </p:sp>
      <p:pic>
        <p:nvPicPr>
          <p:cNvPr id="9" name="Picture 8" descr="mine_vent_header.jpg"/>
          <p:cNvPicPr>
            <a:picLocks noChangeAspect="1"/>
          </p:cNvPicPr>
          <p:nvPr userDrawn="1"/>
        </p:nvPicPr>
        <p:blipFill>
          <a:blip r:embed="rId2" cstate="print"/>
          <a:stretch>
            <a:fillRect/>
          </a:stretch>
        </p:blipFill>
        <p:spPr>
          <a:xfrm>
            <a:off x="423337" y="846667"/>
            <a:ext cx="8280396" cy="1380066"/>
          </a:xfrm>
          <a:prstGeom prst="rect">
            <a:avLst/>
          </a:prstGeom>
        </p:spPr>
      </p:pic>
      <p:pic>
        <p:nvPicPr>
          <p:cNvPr id="10" name="Picture 2"/>
          <p:cNvPicPr>
            <a:picLocks noChangeAspect="1" noChangeArrowheads="1"/>
          </p:cNvPicPr>
          <p:nvPr userDrawn="1"/>
        </p:nvPicPr>
        <p:blipFill>
          <a:blip r:embed="rId3" cstate="print"/>
          <a:srcRect/>
          <a:stretch>
            <a:fillRect/>
          </a:stretch>
        </p:blipFill>
        <p:spPr bwMode="auto">
          <a:xfrm>
            <a:off x="6548367" y="6100779"/>
            <a:ext cx="2190750" cy="4953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DB3910-D65F-4870-A4DD-43AACBD1FFA6}" type="datetimeFigureOut">
              <a:rPr lang="en-US" smtClean="0"/>
              <a:pPr/>
              <a:t>4/13/2012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2D231-0038-4A5F-AC03-8C4EA3C1CDE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DB3910-D65F-4870-A4DD-43AACBD1FFA6}" type="datetimeFigureOut">
              <a:rPr lang="en-US" smtClean="0"/>
              <a:pPr/>
              <a:t>4/13/2012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2D231-0038-4A5F-AC03-8C4EA3C1CDE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07" name="Rectangle 11"/>
          <p:cNvSpPr>
            <a:spLocks/>
          </p:cNvSpPr>
          <p:nvPr userDrawn="1"/>
        </p:nvSpPr>
        <p:spPr bwMode="auto">
          <a:xfrm>
            <a:off x="612775" y="3429000"/>
            <a:ext cx="6553200" cy="2895600"/>
          </a:xfrm>
          <a:prstGeom prst="rect">
            <a:avLst/>
          </a:prstGeom>
          <a:solidFill>
            <a:srgbClr val="AB8C0A">
              <a:alpha val="14902"/>
            </a:srgbClr>
          </a:solidFill>
          <a:ln w="9525">
            <a:solidFill>
              <a:srgbClr val="C9C9C9"/>
            </a:solidFill>
            <a:miter lim="800000"/>
            <a:headEnd/>
            <a:tailEnd/>
          </a:ln>
        </p:spPr>
        <p:txBody>
          <a:bodyPr/>
          <a:lstStyle/>
          <a:p>
            <a:pPr eaLnBrk="0" fontAlgn="base" hangingPunct="0">
              <a:spcBef>
                <a:spcPct val="0"/>
              </a:spcBef>
              <a:spcAft>
                <a:spcPct val="0"/>
              </a:spcAft>
            </a:pPr>
            <a:endParaRPr lang="en-US" sz="2400" dirty="0" smtClean="0">
              <a:solidFill>
                <a:srgbClr val="000000"/>
              </a:solidFill>
            </a:endParaRPr>
          </a:p>
        </p:txBody>
      </p:sp>
      <p:sp>
        <p:nvSpPr>
          <p:cNvPr id="4098" name="Rectangle 2"/>
          <p:cNvSpPr>
            <a:spLocks noGrp="1" noChangeArrowheads="1"/>
          </p:cNvSpPr>
          <p:nvPr>
            <p:ph type="ctrTitle"/>
          </p:nvPr>
        </p:nvSpPr>
        <p:spPr>
          <a:xfrm>
            <a:off x="914400" y="4648200"/>
            <a:ext cx="6019800" cy="1219200"/>
          </a:xfrm>
          <a:effectLst/>
        </p:spPr>
        <p:txBody>
          <a:bodyPr/>
          <a:lstStyle>
            <a:lvl1pPr>
              <a:lnSpc>
                <a:spcPct val="90000"/>
              </a:lnSpc>
              <a:defRPr sz="4000"/>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914400" y="5791200"/>
            <a:ext cx="4267200" cy="381000"/>
          </a:xfrm>
        </p:spPr>
        <p:txBody>
          <a:bodyPr/>
          <a:lstStyle>
            <a:lvl1pPr marL="0" indent="0">
              <a:buFontTx/>
              <a:buNone/>
              <a:defRPr sz="2000">
                <a:latin typeface="Arial Narrow" pitchFamily="116" charset="0"/>
              </a:defRPr>
            </a:lvl1pPr>
          </a:lstStyle>
          <a:p>
            <a:pPr lvl="0"/>
            <a:r>
              <a:rPr lang="en-US" noProof="0" smtClean="0"/>
              <a:t>Click to edit Master subtitle style</a:t>
            </a:r>
          </a:p>
        </p:txBody>
      </p:sp>
      <p:sp>
        <p:nvSpPr>
          <p:cNvPr id="4100" name="Rectangle 4"/>
          <p:cNvSpPr>
            <a:spLocks noGrp="1" noChangeArrowheads="1"/>
          </p:cNvSpPr>
          <p:nvPr>
            <p:ph type="dt" sz="half" idx="2"/>
          </p:nvPr>
        </p:nvSpPr>
        <p:spPr bwMode="auto">
          <a:xfrm>
            <a:off x="5334000" y="6019800"/>
            <a:ext cx="1828800" cy="30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solidFill>
                  <a:schemeClr val="bg2"/>
                </a:solidFill>
                <a:latin typeface="Arial Narrow" pitchFamily="116" charset="0"/>
              </a:defRPr>
            </a:lvl1pPr>
          </a:lstStyle>
          <a:p>
            <a:pPr eaLnBrk="0" fontAlgn="base" hangingPunct="0">
              <a:spcBef>
                <a:spcPct val="0"/>
              </a:spcBef>
              <a:spcAft>
                <a:spcPct val="0"/>
              </a:spcAft>
            </a:pPr>
            <a:fld id="{A7C686E9-4D25-44C1-B43D-6E9A1F2B6B68}" type="datetime4">
              <a:rPr lang="en-US" smtClean="0">
                <a:solidFill>
                  <a:srgbClr val="808080"/>
                </a:solidFill>
              </a:rPr>
              <a:pPr eaLnBrk="0" fontAlgn="base" hangingPunct="0">
                <a:spcBef>
                  <a:spcPct val="0"/>
                </a:spcBef>
                <a:spcAft>
                  <a:spcPct val="0"/>
                </a:spcAft>
              </a:pPr>
              <a:t>April 13, 2012</a:t>
            </a:fld>
            <a:endParaRPr lang="en-US" sz="2000" dirty="0" smtClean="0">
              <a:solidFill>
                <a:srgbClr val="000000"/>
              </a:solidFill>
            </a:endParaRPr>
          </a:p>
        </p:txBody>
      </p:sp>
      <p:sp>
        <p:nvSpPr>
          <p:cNvPr id="4108" name="Rectangle 12"/>
          <p:cNvSpPr>
            <a:spLocks/>
          </p:cNvSpPr>
          <p:nvPr userDrawn="1"/>
        </p:nvSpPr>
        <p:spPr bwMode="auto">
          <a:xfrm>
            <a:off x="608013" y="838200"/>
            <a:ext cx="2413000" cy="838200"/>
          </a:xfrm>
          <a:prstGeom prst="rect">
            <a:avLst/>
          </a:prstGeom>
          <a:solidFill>
            <a:schemeClr val="bg1"/>
          </a:solidFill>
          <a:ln w="9525">
            <a:solidFill>
              <a:srgbClr val="C9C9C9"/>
            </a:solidFill>
            <a:miter lim="800000"/>
            <a:headEnd/>
            <a:tailEnd/>
          </a:ln>
        </p:spPr>
        <p:txBody>
          <a:bodyPr/>
          <a:lstStyle/>
          <a:p>
            <a:pPr eaLnBrk="0" fontAlgn="base" hangingPunct="0">
              <a:spcBef>
                <a:spcPct val="0"/>
              </a:spcBef>
              <a:spcAft>
                <a:spcPct val="0"/>
              </a:spcAft>
            </a:pPr>
            <a:endParaRPr lang="en-US" sz="2400" dirty="0" smtClean="0">
              <a:solidFill>
                <a:srgbClr val="000000"/>
              </a:solidFill>
            </a:endParaRPr>
          </a:p>
        </p:txBody>
      </p:sp>
      <p:pic>
        <p:nvPicPr>
          <p:cNvPr id="4109" name="Picture 1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9625" y="990600"/>
            <a:ext cx="20320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0"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l="3647" t="24571" r="270" b="24667"/>
          <a:stretch>
            <a:fillRect/>
          </a:stretch>
        </p:blipFill>
        <p:spPr bwMode="auto">
          <a:xfrm>
            <a:off x="612775" y="1600200"/>
            <a:ext cx="8534400" cy="2940050"/>
          </a:xfrm>
          <a:prstGeom prst="rect">
            <a:avLst/>
          </a:prstGeom>
          <a:noFill/>
          <a:ln w="9525">
            <a:solidFill>
              <a:srgbClr val="C9C9C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5927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0596F9D-EE26-4235-A842-5D25D753BED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754187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6A8BCBAB-75F8-491B-95F2-856F9A98EF5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721322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286000"/>
            <a:ext cx="3810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810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9D09FEC9-8507-4259-99A7-09C9C7B9ED7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453906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D9342532-A0F6-4019-AE37-85790E81103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37269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FAF7500-CECC-4E75-8A7F-91D67EA62E6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046320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A6AAC7C-4801-4E9A-9C35-4DF5BA15222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645992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93E4D2A-39D4-408D-BD2C-A84E023AE3D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061287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DB3910-D65F-4870-A4DD-43AACBD1FFA6}" type="datetimeFigureOut">
              <a:rPr lang="en-US" smtClean="0"/>
              <a:pPr/>
              <a:t>4/13/2012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2D231-0038-4A5F-AC03-8C4EA3C1CDE1}" type="slidenum">
              <a:rPr lang="en-US" smtClean="0"/>
              <a:pPr/>
              <a:t>‹#›</a:t>
            </a:fld>
            <a:endParaRPr lang="en-US" dirty="0"/>
          </a:p>
        </p:txBody>
      </p:sp>
      <p:pic>
        <p:nvPicPr>
          <p:cNvPr id="7" name="Picture 6" descr="Vent_Eng_Footer.jpg"/>
          <p:cNvPicPr>
            <a:picLocks noChangeAspect="1"/>
          </p:cNvPicPr>
          <p:nvPr userDrawn="1"/>
        </p:nvPicPr>
        <p:blipFill>
          <a:blip r:embed="rId2" cstate="print"/>
          <a:stretch>
            <a:fillRect/>
          </a:stretch>
        </p:blipFill>
        <p:spPr>
          <a:xfrm>
            <a:off x="0" y="5791200"/>
            <a:ext cx="9144000" cy="914400"/>
          </a:xfrm>
          <a:prstGeom prst="rect">
            <a:avLst/>
          </a:prstGeom>
        </p:spPr>
      </p:pic>
      <p:pic>
        <p:nvPicPr>
          <p:cNvPr id="8" name="Picture 2"/>
          <p:cNvPicPr>
            <a:picLocks noChangeAspect="1" noChangeArrowheads="1"/>
          </p:cNvPicPr>
          <p:nvPr userDrawn="1"/>
        </p:nvPicPr>
        <p:blipFill>
          <a:blip r:embed="rId3" cstate="print"/>
          <a:srcRect/>
          <a:stretch>
            <a:fillRect/>
          </a:stretch>
        </p:blipFill>
        <p:spPr bwMode="auto">
          <a:xfrm>
            <a:off x="6641499" y="5965311"/>
            <a:ext cx="2190750" cy="4953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10D2BC8-1A6E-4A17-B6B9-A2A0D77DDAC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391466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1D55B35-C097-41A5-8DEC-8BC22209421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828013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371600"/>
            <a:ext cx="1943100" cy="457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1371600"/>
            <a:ext cx="5676900"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1B1B5FC-8247-4487-B4F9-AC2E84B6DD0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563513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DB3910-D65F-4870-A4DD-43AACBD1FFA6}" type="datetimeFigureOut">
              <a:rPr lang="en-US" smtClean="0"/>
              <a:pPr/>
              <a:t>4/13/2012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2D231-0038-4A5F-AC03-8C4EA3C1CDE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DB3910-D65F-4870-A4DD-43AACBD1FFA6}" type="datetimeFigureOut">
              <a:rPr lang="en-US" smtClean="0"/>
              <a:pPr/>
              <a:t>4/13/2012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2D231-0038-4A5F-AC03-8C4EA3C1CDE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DB3910-D65F-4870-A4DD-43AACBD1FFA6}" type="datetimeFigureOut">
              <a:rPr lang="en-US" smtClean="0"/>
              <a:pPr/>
              <a:t>4/13/2012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C2D231-0038-4A5F-AC03-8C4EA3C1CDE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DB3910-D65F-4870-A4DD-43AACBD1FFA6}" type="datetimeFigureOut">
              <a:rPr lang="en-US" smtClean="0"/>
              <a:pPr/>
              <a:t>4/13/2012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C2D231-0038-4A5F-AC03-8C4EA3C1CDE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DB3910-D65F-4870-A4DD-43AACBD1FFA6}" type="datetimeFigureOut">
              <a:rPr lang="en-US" smtClean="0"/>
              <a:pPr/>
              <a:t>4/13/2012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C2D231-0038-4A5F-AC03-8C4EA3C1CDE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DB3910-D65F-4870-A4DD-43AACBD1FFA6}" type="datetimeFigureOut">
              <a:rPr lang="en-US" smtClean="0"/>
              <a:pPr/>
              <a:t>4/13/2012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2D231-0038-4A5F-AC03-8C4EA3C1CDE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DB3910-D65F-4870-A4DD-43AACBD1FFA6}" type="datetimeFigureOut">
              <a:rPr lang="en-US" smtClean="0"/>
              <a:pPr/>
              <a:t>4/13/2012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2D231-0038-4A5F-AC03-8C4EA3C1CDE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DB3910-D65F-4870-A4DD-43AACBD1FFA6}" type="datetimeFigureOut">
              <a:rPr lang="en-US" smtClean="0"/>
              <a:pPr/>
              <a:t>4/13/2012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2D231-0038-4A5F-AC03-8C4EA3C1CDE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Line 12"/>
          <p:cNvSpPr>
            <a:spLocks noChangeShapeType="1"/>
          </p:cNvSpPr>
          <p:nvPr userDrawn="1"/>
        </p:nvSpPr>
        <p:spPr bwMode="auto">
          <a:xfrm>
            <a:off x="304800" y="1371600"/>
            <a:ext cx="0" cy="52609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dirty="0" smtClean="0">
              <a:solidFill>
                <a:srgbClr val="000000"/>
              </a:solidFill>
            </a:endParaRPr>
          </a:p>
        </p:txBody>
      </p:sp>
      <p:pic>
        <p:nvPicPr>
          <p:cNvPr id="1045" name="Picture 21" descr="burrus_heade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13716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762000" y="1371600"/>
            <a:ext cx="7772400" cy="838200"/>
          </a:xfrm>
          <a:prstGeom prst="rect">
            <a:avLst/>
          </a:prstGeom>
          <a:noFill/>
          <a:ln>
            <a:noFill/>
          </a:ln>
          <a:effectLst>
            <a:outerShdw dist="25399" dir="2700000" algn="ctr" rotWithShape="0">
              <a:schemeClr val="bg2">
                <a:alpha val="31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62000" y="2286000"/>
            <a:ext cx="77724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7" name="Line 13"/>
          <p:cNvSpPr>
            <a:spLocks noChangeShapeType="1"/>
          </p:cNvSpPr>
          <p:nvPr userDrawn="1"/>
        </p:nvSpPr>
        <p:spPr bwMode="auto">
          <a:xfrm>
            <a:off x="304800" y="6629400"/>
            <a:ext cx="85344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dirty="0" smtClean="0">
              <a:solidFill>
                <a:srgbClr val="000000"/>
              </a:solidFill>
            </a:endParaRPr>
          </a:p>
        </p:txBody>
      </p:sp>
      <p:pic>
        <p:nvPicPr>
          <p:cNvPr id="1038" name="Picture 1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239000" y="6205538"/>
            <a:ext cx="14954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39" name="Line 15"/>
          <p:cNvSpPr>
            <a:spLocks noChangeShapeType="1"/>
          </p:cNvSpPr>
          <p:nvPr userDrawn="1"/>
        </p:nvSpPr>
        <p:spPr bwMode="auto">
          <a:xfrm>
            <a:off x="7239000" y="6129338"/>
            <a:ext cx="16002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dirty="0" smtClean="0">
              <a:solidFill>
                <a:srgbClr val="000000"/>
              </a:solidFill>
            </a:endParaRPr>
          </a:p>
        </p:txBody>
      </p:sp>
      <p:sp>
        <p:nvSpPr>
          <p:cNvPr id="1041" name="Rectangle 17"/>
          <p:cNvSpPr>
            <a:spLocks noGrp="1" noChangeArrowheads="1"/>
          </p:cNvSpPr>
          <p:nvPr>
            <p:ph type="sldNum" sz="quarter" idx="4"/>
          </p:nvPr>
        </p:nvSpPr>
        <p:spPr bwMode="auto">
          <a:xfrm>
            <a:off x="304800" y="6288088"/>
            <a:ext cx="914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000"/>
            </a:lvl1pPr>
          </a:lstStyle>
          <a:p>
            <a:pPr eaLnBrk="0" fontAlgn="base" hangingPunct="0">
              <a:spcBef>
                <a:spcPct val="0"/>
              </a:spcBef>
              <a:spcAft>
                <a:spcPct val="0"/>
              </a:spcAft>
            </a:pPr>
            <a:fld id="{E438383F-ADAA-46D9-86B8-57DBF9DA18C5}" type="slidenum">
              <a:rPr lang="en-US" smtClean="0">
                <a:solidFill>
                  <a:srgbClr val="000000"/>
                </a:solidFill>
              </a:rPr>
              <a:pPr eaLnBrk="0" fontAlgn="base" hangingPunct="0">
                <a:spcBef>
                  <a:spcPct val="0"/>
                </a:spcBef>
                <a:spcAft>
                  <a:spcPct val="0"/>
                </a:spcAft>
              </a:pPr>
              <a:t>‹#›</a:t>
            </a:fld>
            <a:endParaRPr lang="en-US" dirty="0" smtClean="0">
              <a:solidFill>
                <a:srgbClr val="000000"/>
              </a:solidFill>
            </a:endParaRPr>
          </a:p>
        </p:txBody>
      </p:sp>
      <p:sp>
        <p:nvSpPr>
          <p:cNvPr id="1043" name="Line 19"/>
          <p:cNvSpPr>
            <a:spLocks noChangeShapeType="1"/>
          </p:cNvSpPr>
          <p:nvPr userDrawn="1"/>
        </p:nvSpPr>
        <p:spPr bwMode="auto">
          <a:xfrm flipV="1">
            <a:off x="8839200" y="6132513"/>
            <a:ext cx="0" cy="49371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dirty="0" smtClean="0">
              <a:solidFill>
                <a:srgbClr val="000000"/>
              </a:solidFill>
            </a:endParaRPr>
          </a:p>
        </p:txBody>
      </p:sp>
    </p:spTree>
    <p:extLst>
      <p:ext uri="{BB962C8B-B14F-4D97-AF65-F5344CB8AC3E}">
        <p14:creationId xmlns:p14="http://schemas.microsoft.com/office/powerpoint/2010/main" val="15504928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rtl="0" fontAlgn="base">
        <a:spcBef>
          <a:spcPct val="0"/>
        </a:spcBef>
        <a:spcAft>
          <a:spcPct val="0"/>
        </a:spcAft>
        <a:defRPr sz="4400">
          <a:solidFill>
            <a:srgbClr val="691638"/>
          </a:solidFill>
          <a:latin typeface="+mj-lt"/>
          <a:ea typeface="+mj-ea"/>
          <a:cs typeface="+mj-cs"/>
        </a:defRPr>
      </a:lvl1pPr>
      <a:lvl2pPr algn="l" rtl="0" fontAlgn="base">
        <a:spcBef>
          <a:spcPct val="0"/>
        </a:spcBef>
        <a:spcAft>
          <a:spcPct val="0"/>
        </a:spcAft>
        <a:defRPr sz="4400">
          <a:solidFill>
            <a:srgbClr val="691638"/>
          </a:solidFill>
          <a:latin typeface="Arial" charset="0"/>
          <a:ea typeface="ＭＳ Ｐゴシック" pitchFamily="116" charset="-128"/>
        </a:defRPr>
      </a:lvl2pPr>
      <a:lvl3pPr algn="l" rtl="0" fontAlgn="base">
        <a:spcBef>
          <a:spcPct val="0"/>
        </a:spcBef>
        <a:spcAft>
          <a:spcPct val="0"/>
        </a:spcAft>
        <a:defRPr sz="4400">
          <a:solidFill>
            <a:srgbClr val="691638"/>
          </a:solidFill>
          <a:latin typeface="Arial" charset="0"/>
          <a:ea typeface="ＭＳ Ｐゴシック" pitchFamily="116" charset="-128"/>
        </a:defRPr>
      </a:lvl3pPr>
      <a:lvl4pPr algn="l" rtl="0" fontAlgn="base">
        <a:spcBef>
          <a:spcPct val="0"/>
        </a:spcBef>
        <a:spcAft>
          <a:spcPct val="0"/>
        </a:spcAft>
        <a:defRPr sz="4400">
          <a:solidFill>
            <a:srgbClr val="691638"/>
          </a:solidFill>
          <a:latin typeface="Arial" charset="0"/>
          <a:ea typeface="ＭＳ Ｐゴシック" pitchFamily="116" charset="-128"/>
        </a:defRPr>
      </a:lvl4pPr>
      <a:lvl5pPr algn="l" rtl="0" fontAlgn="base">
        <a:spcBef>
          <a:spcPct val="0"/>
        </a:spcBef>
        <a:spcAft>
          <a:spcPct val="0"/>
        </a:spcAft>
        <a:defRPr sz="4400">
          <a:solidFill>
            <a:srgbClr val="691638"/>
          </a:solidFill>
          <a:latin typeface="Arial" charset="0"/>
          <a:ea typeface="ＭＳ Ｐゴシック" pitchFamily="116" charset="-128"/>
        </a:defRPr>
      </a:lvl5pPr>
      <a:lvl6pPr marL="457200" algn="l" rtl="0" fontAlgn="base">
        <a:spcBef>
          <a:spcPct val="0"/>
        </a:spcBef>
        <a:spcAft>
          <a:spcPct val="0"/>
        </a:spcAft>
        <a:defRPr sz="4400">
          <a:solidFill>
            <a:srgbClr val="691638"/>
          </a:solidFill>
          <a:latin typeface="Arial" charset="0"/>
          <a:ea typeface="ＭＳ Ｐゴシック" pitchFamily="116" charset="-128"/>
        </a:defRPr>
      </a:lvl6pPr>
      <a:lvl7pPr marL="914400" algn="l" rtl="0" fontAlgn="base">
        <a:spcBef>
          <a:spcPct val="0"/>
        </a:spcBef>
        <a:spcAft>
          <a:spcPct val="0"/>
        </a:spcAft>
        <a:defRPr sz="4400">
          <a:solidFill>
            <a:srgbClr val="691638"/>
          </a:solidFill>
          <a:latin typeface="Arial" charset="0"/>
          <a:ea typeface="ＭＳ Ｐゴシック" pitchFamily="116" charset="-128"/>
        </a:defRPr>
      </a:lvl7pPr>
      <a:lvl8pPr marL="1371600" algn="l" rtl="0" fontAlgn="base">
        <a:spcBef>
          <a:spcPct val="0"/>
        </a:spcBef>
        <a:spcAft>
          <a:spcPct val="0"/>
        </a:spcAft>
        <a:defRPr sz="4400">
          <a:solidFill>
            <a:srgbClr val="691638"/>
          </a:solidFill>
          <a:latin typeface="Arial" charset="0"/>
          <a:ea typeface="ＭＳ Ｐゴシック" pitchFamily="116" charset="-128"/>
        </a:defRPr>
      </a:lvl8pPr>
      <a:lvl9pPr marL="1828800" algn="l" rtl="0" fontAlgn="base">
        <a:spcBef>
          <a:spcPct val="0"/>
        </a:spcBef>
        <a:spcAft>
          <a:spcPct val="0"/>
        </a:spcAft>
        <a:defRPr sz="4400">
          <a:solidFill>
            <a:srgbClr val="691638"/>
          </a:solidFill>
          <a:latin typeface="Arial" charset="0"/>
          <a:ea typeface="ＭＳ Ｐゴシック" pitchFamily="116" charset="-128"/>
        </a:defRPr>
      </a:lvl9pPr>
    </p:titleStyle>
    <p:bodyStyle>
      <a:lvl1pPr marL="342900" indent="-342900" algn="l" rtl="0" fontAlgn="base">
        <a:spcBef>
          <a:spcPct val="20000"/>
        </a:spcBef>
        <a:spcAft>
          <a:spcPct val="0"/>
        </a:spcAft>
        <a:buClr>
          <a:srgbClr val="691638"/>
        </a:buClr>
        <a:buChar char="•"/>
        <a:defRPr sz="3200">
          <a:solidFill>
            <a:schemeClr val="tx1"/>
          </a:solidFill>
          <a:latin typeface="+mn-lt"/>
          <a:ea typeface="+mn-ea"/>
          <a:cs typeface="+mn-cs"/>
        </a:defRPr>
      </a:lvl1pPr>
      <a:lvl2pPr marL="742950" indent="-285750" algn="l" rtl="0" fontAlgn="base">
        <a:spcBef>
          <a:spcPct val="20000"/>
        </a:spcBef>
        <a:spcAft>
          <a:spcPct val="0"/>
        </a:spcAft>
        <a:buClr>
          <a:srgbClr val="DC5A21"/>
        </a:buClr>
        <a:buFont typeface="Times" pitchFamily="116" charset="0"/>
        <a:buChar char="•"/>
        <a:defRPr sz="2800">
          <a:solidFill>
            <a:schemeClr val="tx1"/>
          </a:solidFill>
          <a:latin typeface="+mn-lt"/>
          <a:ea typeface="+mn-ea"/>
        </a:defRPr>
      </a:lvl2pPr>
      <a:lvl3pPr marL="1143000" indent="-228600" algn="l" rtl="0" fontAlgn="base">
        <a:spcBef>
          <a:spcPct val="20000"/>
        </a:spcBef>
        <a:spcAft>
          <a:spcPct val="0"/>
        </a:spcAft>
        <a:buClr>
          <a:srgbClr val="87ADB0"/>
        </a:buClr>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en-US" sz="2000" dirty="0" smtClean="0">
                <a:solidFill>
                  <a:srgbClr val="000000"/>
                </a:solidFill>
              </a:rPr>
              <a:t>February 21, 2012</a:t>
            </a:r>
            <a:endParaRPr lang="en-US" sz="2000" dirty="0">
              <a:solidFill>
                <a:srgbClr val="000000"/>
              </a:solidFill>
            </a:endParaRPr>
          </a:p>
        </p:txBody>
      </p:sp>
      <p:sp>
        <p:nvSpPr>
          <p:cNvPr id="2052" name="Rectangle 4"/>
          <p:cNvSpPr>
            <a:spLocks noGrp="1" noChangeArrowheads="1"/>
          </p:cNvSpPr>
          <p:nvPr>
            <p:ph type="ctrTitle"/>
          </p:nvPr>
        </p:nvSpPr>
        <p:spPr>
          <a:xfrm>
            <a:off x="899410" y="4723151"/>
            <a:ext cx="6131860" cy="778239"/>
          </a:xfrm>
        </p:spPr>
        <p:txBody>
          <a:bodyPr/>
          <a:lstStyle/>
          <a:p>
            <a:r>
              <a:rPr lang="en-US" sz="2200" dirty="0" smtClean="0"/>
              <a:t>Selection of a novel mine tracer gas for assessment of ventilation systems in underground mines</a:t>
            </a:r>
            <a:endParaRPr lang="en-US" sz="2200" dirty="0"/>
          </a:p>
        </p:txBody>
      </p:sp>
      <p:sp>
        <p:nvSpPr>
          <p:cNvPr id="2053" name="Rectangle 5"/>
          <p:cNvSpPr>
            <a:spLocks noGrp="1" noChangeArrowheads="1"/>
          </p:cNvSpPr>
          <p:nvPr>
            <p:ph type="subTitle" idx="1"/>
          </p:nvPr>
        </p:nvSpPr>
        <p:spPr>
          <a:xfrm>
            <a:off x="912441" y="5647990"/>
            <a:ext cx="4267200" cy="381000"/>
          </a:xfrm>
        </p:spPr>
        <p:txBody>
          <a:bodyPr/>
          <a:lstStyle/>
          <a:p>
            <a:r>
              <a:rPr lang="en-US" sz="1400" dirty="0" smtClean="0">
                <a:latin typeface="Times New Roman" pitchFamily="18" charset="0"/>
                <a:cs typeface="Times New Roman" pitchFamily="18" charset="0"/>
              </a:rPr>
              <a:t>Susanne Underwood, Rosemary Patterson, </a:t>
            </a:r>
          </a:p>
          <a:p>
            <a:r>
              <a:rPr lang="en-US" sz="1400" dirty="0" smtClean="0">
                <a:latin typeface="Times New Roman" pitchFamily="18" charset="0"/>
                <a:cs typeface="Times New Roman" pitchFamily="18" charset="0"/>
              </a:rPr>
              <a:t>Kimberly Jackson, </a:t>
            </a:r>
            <a:r>
              <a:rPr lang="en-US" sz="1400" dirty="0" err="1" smtClean="0">
                <a:latin typeface="Times New Roman" pitchFamily="18" charset="0"/>
                <a:cs typeface="Times New Roman" pitchFamily="18" charset="0"/>
              </a:rPr>
              <a:t>Kray</a:t>
            </a:r>
            <a:r>
              <a:rPr lang="en-US" sz="1400" dirty="0" smtClean="0">
                <a:latin typeface="Times New Roman" pitchFamily="18" charset="0"/>
                <a:cs typeface="Times New Roman" pitchFamily="18" charset="0"/>
              </a:rPr>
              <a:t> Luxbacher, Harold McNair</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42450402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57200" y="301930"/>
            <a:ext cx="8229599" cy="1240559"/>
            <a:chOff x="457200" y="301930"/>
            <a:chExt cx="8229599" cy="1240559"/>
          </a:xfrm>
        </p:grpSpPr>
        <p:sp>
          <p:nvSpPr>
            <p:cNvPr id="6" name="Freeform 5"/>
            <p:cNvSpPr/>
            <p:nvPr/>
          </p:nvSpPr>
          <p:spPr>
            <a:xfrm>
              <a:off x="457200" y="582369"/>
              <a:ext cx="8229599" cy="960120"/>
            </a:xfrm>
            <a:custGeom>
              <a:avLst/>
              <a:gdLst>
                <a:gd name="connsiteX0" fmla="*/ 0 w 8229599"/>
                <a:gd name="connsiteY0" fmla="*/ 0 h 807975"/>
                <a:gd name="connsiteX1" fmla="*/ 8229599 w 8229599"/>
                <a:gd name="connsiteY1" fmla="*/ 0 h 807975"/>
                <a:gd name="connsiteX2" fmla="*/ 8229599 w 8229599"/>
                <a:gd name="connsiteY2" fmla="*/ 807975 h 807975"/>
                <a:gd name="connsiteX3" fmla="*/ 0 w 8229599"/>
                <a:gd name="connsiteY3" fmla="*/ 807975 h 807975"/>
                <a:gd name="connsiteX4" fmla="*/ 0 w 8229599"/>
                <a:gd name="connsiteY4" fmla="*/ 0 h 807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599" h="807975">
                  <a:moveTo>
                    <a:pt x="0" y="0"/>
                  </a:moveTo>
                  <a:lnTo>
                    <a:pt x="8229599" y="0"/>
                  </a:lnTo>
                  <a:lnTo>
                    <a:pt x="8229599" y="807975"/>
                  </a:lnTo>
                  <a:lnTo>
                    <a:pt x="0" y="807975"/>
                  </a:lnTo>
                  <a:lnTo>
                    <a:pt x="0" y="0"/>
                  </a:lnTo>
                  <a:close/>
                </a:path>
              </a:pathLst>
            </a:custGeom>
            <a:ln>
              <a:solidFill>
                <a:srgbClr val="66000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8708" tIns="395732" rIns="638708" bIns="135128" numCol="1" spcCol="1270" anchor="ctr" anchorCtr="0">
              <a:noAutofit/>
            </a:bodyPr>
            <a:lstStyle/>
            <a:p>
              <a:pPr marL="0" lvl="1" algn="ctr" defTabSz="844550">
                <a:lnSpc>
                  <a:spcPct val="90000"/>
                </a:lnSpc>
                <a:spcBef>
                  <a:spcPct val="0"/>
                </a:spcBef>
                <a:spcAft>
                  <a:spcPct val="15000"/>
                </a:spcAft>
              </a:pPr>
              <a:r>
                <a:rPr lang="en-US" sz="4400" kern="1200" dirty="0" smtClean="0">
                  <a:latin typeface="+mj-lt"/>
                </a:rPr>
                <a:t>Previous Tracer Applications</a:t>
              </a:r>
              <a:endParaRPr lang="en-US" sz="4400" kern="1200" dirty="0">
                <a:latin typeface="+mj-lt"/>
              </a:endParaRPr>
            </a:p>
          </p:txBody>
        </p:sp>
        <p:sp>
          <p:nvSpPr>
            <p:cNvPr id="7" name="Freeform 6"/>
            <p:cNvSpPr/>
            <p:nvPr/>
          </p:nvSpPr>
          <p:spPr>
            <a:xfrm>
              <a:off x="868680" y="301930"/>
              <a:ext cx="5760720" cy="457200"/>
            </a:xfrm>
            <a:custGeom>
              <a:avLst/>
              <a:gdLst>
                <a:gd name="connsiteX0" fmla="*/ 0 w 5760720"/>
                <a:gd name="connsiteY0" fmla="*/ 93482 h 560880"/>
                <a:gd name="connsiteX1" fmla="*/ 93482 w 5760720"/>
                <a:gd name="connsiteY1" fmla="*/ 0 h 560880"/>
                <a:gd name="connsiteX2" fmla="*/ 5667238 w 5760720"/>
                <a:gd name="connsiteY2" fmla="*/ 0 h 560880"/>
                <a:gd name="connsiteX3" fmla="*/ 5760720 w 5760720"/>
                <a:gd name="connsiteY3" fmla="*/ 93482 h 560880"/>
                <a:gd name="connsiteX4" fmla="*/ 5760720 w 5760720"/>
                <a:gd name="connsiteY4" fmla="*/ 467398 h 560880"/>
                <a:gd name="connsiteX5" fmla="*/ 5667238 w 5760720"/>
                <a:gd name="connsiteY5" fmla="*/ 560880 h 560880"/>
                <a:gd name="connsiteX6" fmla="*/ 93482 w 5760720"/>
                <a:gd name="connsiteY6" fmla="*/ 560880 h 560880"/>
                <a:gd name="connsiteX7" fmla="*/ 0 w 5760720"/>
                <a:gd name="connsiteY7" fmla="*/ 467398 h 560880"/>
                <a:gd name="connsiteX8" fmla="*/ 0 w 5760720"/>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560880">
                  <a:moveTo>
                    <a:pt x="0" y="93482"/>
                  </a:moveTo>
                  <a:cubicBezTo>
                    <a:pt x="0" y="41853"/>
                    <a:pt x="41853" y="0"/>
                    <a:pt x="93482" y="0"/>
                  </a:cubicBezTo>
                  <a:lnTo>
                    <a:pt x="5667238" y="0"/>
                  </a:lnTo>
                  <a:cubicBezTo>
                    <a:pt x="5718867" y="0"/>
                    <a:pt x="5760720" y="41853"/>
                    <a:pt x="5760720" y="93482"/>
                  </a:cubicBezTo>
                  <a:lnTo>
                    <a:pt x="5760720" y="467398"/>
                  </a:lnTo>
                  <a:cubicBezTo>
                    <a:pt x="5760720" y="519027"/>
                    <a:pt x="5718867" y="560880"/>
                    <a:pt x="5667238" y="560880"/>
                  </a:cubicBezTo>
                  <a:lnTo>
                    <a:pt x="93482" y="560880"/>
                  </a:lnTo>
                  <a:cubicBezTo>
                    <a:pt x="41853" y="560880"/>
                    <a:pt x="0" y="519027"/>
                    <a:pt x="0" y="467398"/>
                  </a:cubicBezTo>
                  <a:lnTo>
                    <a:pt x="0" y="93482"/>
                  </a:lnTo>
                  <a:close/>
                </a:path>
              </a:pathLst>
            </a:custGeom>
            <a:solidFill>
              <a:srgbClr val="66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5122" tIns="27380" rIns="245122" bIns="27380" numCol="1" spcCol="1270" anchor="ctr" anchorCtr="0">
              <a:noAutofit/>
            </a:bodyPr>
            <a:lstStyle/>
            <a:p>
              <a:pPr lvl="0" algn="l" defTabSz="844550">
                <a:lnSpc>
                  <a:spcPct val="90000"/>
                </a:lnSpc>
                <a:spcBef>
                  <a:spcPct val="0"/>
                </a:spcBef>
                <a:spcAft>
                  <a:spcPct val="35000"/>
                </a:spcAft>
              </a:pPr>
              <a:r>
                <a:rPr lang="en-US" sz="1900" kern="1200" dirty="0" smtClean="0"/>
                <a:t>Background</a:t>
              </a:r>
              <a:endParaRPr lang="en-US" sz="1900" kern="1200" dirty="0"/>
            </a:p>
          </p:txBody>
        </p:sp>
      </p:grpSp>
      <p:sp>
        <p:nvSpPr>
          <p:cNvPr id="3" name="Content Placeholder 2"/>
          <p:cNvSpPr>
            <a:spLocks noGrp="1"/>
          </p:cNvSpPr>
          <p:nvPr>
            <p:ph idx="1"/>
          </p:nvPr>
        </p:nvSpPr>
        <p:spPr>
          <a:xfrm>
            <a:off x="457200" y="1828800"/>
            <a:ext cx="8229600" cy="3886199"/>
          </a:xfrm>
        </p:spPr>
        <p:txBody>
          <a:bodyPr>
            <a:normAutofit/>
          </a:bodyPr>
          <a:lstStyle/>
          <a:p>
            <a:r>
              <a:rPr lang="en-US" dirty="0" smtClean="0"/>
              <a:t>Freon testing in mines</a:t>
            </a:r>
          </a:p>
          <a:p>
            <a:r>
              <a:rPr lang="en-US" dirty="0" err="1" smtClean="0"/>
              <a:t>Perfluorocarbon</a:t>
            </a:r>
            <a:r>
              <a:rPr lang="en-US" dirty="0" smtClean="0"/>
              <a:t> Tracers</a:t>
            </a:r>
          </a:p>
          <a:p>
            <a:pPr lvl="1"/>
            <a:r>
              <a:rPr lang="en-US" dirty="0" smtClean="0"/>
              <a:t>Urban environments</a:t>
            </a:r>
          </a:p>
          <a:p>
            <a:pPr lvl="1"/>
            <a:r>
              <a:rPr lang="en-US" dirty="0" smtClean="0"/>
              <a:t>European Tracer Experiment</a:t>
            </a:r>
          </a:p>
          <a:p>
            <a:pPr lvl="1"/>
            <a:r>
              <a:rPr lang="en-US" dirty="0" smtClean="0"/>
              <a:t>Oil and gas reservoirs</a:t>
            </a:r>
          </a:p>
          <a:p>
            <a:pPr lvl="1"/>
            <a:r>
              <a:rPr lang="en-US" dirty="0" smtClean="0"/>
              <a:t>Home ventilation systems</a:t>
            </a:r>
          </a:p>
          <a:p>
            <a:pPr lvl="1"/>
            <a:r>
              <a:rPr lang="en-US" dirty="0" smtClean="0"/>
              <a:t>No evidence that PFTs have been used in mines</a:t>
            </a:r>
          </a:p>
        </p:txBody>
      </p:sp>
    </p:spTree>
    <p:extLst>
      <p:ext uri="{BB962C8B-B14F-4D97-AF65-F5344CB8AC3E}">
        <p14:creationId xmlns:p14="http://schemas.microsoft.com/office/powerpoint/2010/main" val="27884402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57200" y="301930"/>
            <a:ext cx="8229599" cy="1240559"/>
            <a:chOff x="457200" y="301930"/>
            <a:chExt cx="8229599" cy="1240559"/>
          </a:xfrm>
        </p:grpSpPr>
        <p:sp>
          <p:nvSpPr>
            <p:cNvPr id="6" name="Freeform 5"/>
            <p:cNvSpPr/>
            <p:nvPr/>
          </p:nvSpPr>
          <p:spPr>
            <a:xfrm>
              <a:off x="457200" y="582369"/>
              <a:ext cx="8229599" cy="960120"/>
            </a:xfrm>
            <a:custGeom>
              <a:avLst/>
              <a:gdLst>
                <a:gd name="connsiteX0" fmla="*/ 0 w 8229599"/>
                <a:gd name="connsiteY0" fmla="*/ 0 h 807975"/>
                <a:gd name="connsiteX1" fmla="*/ 8229599 w 8229599"/>
                <a:gd name="connsiteY1" fmla="*/ 0 h 807975"/>
                <a:gd name="connsiteX2" fmla="*/ 8229599 w 8229599"/>
                <a:gd name="connsiteY2" fmla="*/ 807975 h 807975"/>
                <a:gd name="connsiteX3" fmla="*/ 0 w 8229599"/>
                <a:gd name="connsiteY3" fmla="*/ 807975 h 807975"/>
                <a:gd name="connsiteX4" fmla="*/ 0 w 8229599"/>
                <a:gd name="connsiteY4" fmla="*/ 0 h 807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599" h="807975">
                  <a:moveTo>
                    <a:pt x="0" y="0"/>
                  </a:moveTo>
                  <a:lnTo>
                    <a:pt x="8229599" y="0"/>
                  </a:lnTo>
                  <a:lnTo>
                    <a:pt x="8229599" y="807975"/>
                  </a:lnTo>
                  <a:lnTo>
                    <a:pt x="0" y="807975"/>
                  </a:lnTo>
                  <a:lnTo>
                    <a:pt x="0" y="0"/>
                  </a:lnTo>
                  <a:close/>
                </a:path>
              </a:pathLst>
            </a:custGeom>
            <a:ln>
              <a:solidFill>
                <a:srgbClr val="66000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8708" tIns="395732" rIns="638708" bIns="135128" numCol="1" spcCol="1270" anchor="ctr" anchorCtr="0">
              <a:noAutofit/>
            </a:bodyPr>
            <a:lstStyle/>
            <a:p>
              <a:pPr marL="0" lvl="1" algn="ctr" defTabSz="844550">
                <a:lnSpc>
                  <a:spcPct val="90000"/>
                </a:lnSpc>
                <a:spcBef>
                  <a:spcPct val="0"/>
                </a:spcBef>
                <a:spcAft>
                  <a:spcPct val="15000"/>
                </a:spcAft>
              </a:pPr>
              <a:r>
                <a:rPr lang="en-US" sz="4400" kern="1200" dirty="0" smtClean="0">
                  <a:latin typeface="+mj-lt"/>
                </a:rPr>
                <a:t>PMCH Characteristics</a:t>
              </a:r>
              <a:endParaRPr lang="en-US" sz="4400" kern="1200" dirty="0">
                <a:latin typeface="+mj-lt"/>
              </a:endParaRPr>
            </a:p>
          </p:txBody>
        </p:sp>
        <p:sp>
          <p:nvSpPr>
            <p:cNvPr id="7" name="Freeform 6"/>
            <p:cNvSpPr/>
            <p:nvPr/>
          </p:nvSpPr>
          <p:spPr>
            <a:xfrm>
              <a:off x="868680" y="301930"/>
              <a:ext cx="5760720" cy="457200"/>
            </a:xfrm>
            <a:custGeom>
              <a:avLst/>
              <a:gdLst>
                <a:gd name="connsiteX0" fmla="*/ 0 w 5760720"/>
                <a:gd name="connsiteY0" fmla="*/ 93482 h 560880"/>
                <a:gd name="connsiteX1" fmla="*/ 93482 w 5760720"/>
                <a:gd name="connsiteY1" fmla="*/ 0 h 560880"/>
                <a:gd name="connsiteX2" fmla="*/ 5667238 w 5760720"/>
                <a:gd name="connsiteY2" fmla="*/ 0 h 560880"/>
                <a:gd name="connsiteX3" fmla="*/ 5760720 w 5760720"/>
                <a:gd name="connsiteY3" fmla="*/ 93482 h 560880"/>
                <a:gd name="connsiteX4" fmla="*/ 5760720 w 5760720"/>
                <a:gd name="connsiteY4" fmla="*/ 467398 h 560880"/>
                <a:gd name="connsiteX5" fmla="*/ 5667238 w 5760720"/>
                <a:gd name="connsiteY5" fmla="*/ 560880 h 560880"/>
                <a:gd name="connsiteX6" fmla="*/ 93482 w 5760720"/>
                <a:gd name="connsiteY6" fmla="*/ 560880 h 560880"/>
                <a:gd name="connsiteX7" fmla="*/ 0 w 5760720"/>
                <a:gd name="connsiteY7" fmla="*/ 467398 h 560880"/>
                <a:gd name="connsiteX8" fmla="*/ 0 w 5760720"/>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560880">
                  <a:moveTo>
                    <a:pt x="0" y="93482"/>
                  </a:moveTo>
                  <a:cubicBezTo>
                    <a:pt x="0" y="41853"/>
                    <a:pt x="41853" y="0"/>
                    <a:pt x="93482" y="0"/>
                  </a:cubicBezTo>
                  <a:lnTo>
                    <a:pt x="5667238" y="0"/>
                  </a:lnTo>
                  <a:cubicBezTo>
                    <a:pt x="5718867" y="0"/>
                    <a:pt x="5760720" y="41853"/>
                    <a:pt x="5760720" y="93482"/>
                  </a:cubicBezTo>
                  <a:lnTo>
                    <a:pt x="5760720" y="467398"/>
                  </a:lnTo>
                  <a:cubicBezTo>
                    <a:pt x="5760720" y="519027"/>
                    <a:pt x="5718867" y="560880"/>
                    <a:pt x="5667238" y="560880"/>
                  </a:cubicBezTo>
                  <a:lnTo>
                    <a:pt x="93482" y="560880"/>
                  </a:lnTo>
                  <a:cubicBezTo>
                    <a:pt x="41853" y="560880"/>
                    <a:pt x="0" y="519027"/>
                    <a:pt x="0" y="467398"/>
                  </a:cubicBezTo>
                  <a:lnTo>
                    <a:pt x="0" y="93482"/>
                  </a:lnTo>
                  <a:close/>
                </a:path>
              </a:pathLst>
            </a:custGeom>
            <a:solidFill>
              <a:srgbClr val="66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5122" tIns="27380" rIns="245122" bIns="27380" numCol="1" spcCol="1270" anchor="ctr" anchorCtr="0">
              <a:noAutofit/>
            </a:bodyPr>
            <a:lstStyle/>
            <a:p>
              <a:pPr lvl="0" algn="l" defTabSz="844550">
                <a:lnSpc>
                  <a:spcPct val="90000"/>
                </a:lnSpc>
                <a:spcBef>
                  <a:spcPct val="0"/>
                </a:spcBef>
                <a:spcAft>
                  <a:spcPct val="35000"/>
                </a:spcAft>
              </a:pPr>
              <a:r>
                <a:rPr lang="en-US" sz="1900" kern="1200" dirty="0" smtClean="0"/>
                <a:t>Background</a:t>
              </a:r>
              <a:endParaRPr lang="en-US" sz="1900" kern="1200" dirty="0"/>
            </a:p>
          </p:txBody>
        </p:sp>
      </p:grpSp>
      <p:sp>
        <p:nvSpPr>
          <p:cNvPr id="3" name="Content Placeholder 2"/>
          <p:cNvSpPr>
            <a:spLocks noGrp="1"/>
          </p:cNvSpPr>
          <p:nvPr>
            <p:ph idx="1"/>
          </p:nvPr>
        </p:nvSpPr>
        <p:spPr>
          <a:xfrm>
            <a:off x="457200" y="1828800"/>
            <a:ext cx="8229600" cy="3886199"/>
          </a:xfrm>
        </p:spPr>
        <p:txBody>
          <a:bodyPr>
            <a:normAutofit/>
          </a:bodyPr>
          <a:lstStyle/>
          <a:p>
            <a:r>
              <a:rPr lang="en-US" dirty="0" smtClean="0"/>
              <a:t>C</a:t>
            </a:r>
            <a:r>
              <a:rPr lang="en-US" baseline="-25000" dirty="0" smtClean="0"/>
              <a:t>7</a:t>
            </a:r>
            <a:r>
              <a:rPr lang="en-US" dirty="0" smtClean="0"/>
              <a:t>F</a:t>
            </a:r>
            <a:r>
              <a:rPr lang="en-US" baseline="-25000" dirty="0" smtClean="0"/>
              <a:t>14</a:t>
            </a:r>
          </a:p>
          <a:p>
            <a:r>
              <a:rPr lang="en-US" dirty="0" smtClean="0"/>
              <a:t>Volatile liquid</a:t>
            </a:r>
          </a:p>
          <a:p>
            <a:r>
              <a:rPr lang="en-US" dirty="0" smtClean="0"/>
              <a:t>Boiling point of 67⁰C</a:t>
            </a:r>
          </a:p>
          <a:p>
            <a:r>
              <a:rPr lang="en-US" dirty="0"/>
              <a:t>Biologically </a:t>
            </a:r>
            <a:r>
              <a:rPr lang="en-US" dirty="0" smtClean="0"/>
              <a:t>inert</a:t>
            </a:r>
          </a:p>
          <a:p>
            <a:r>
              <a:rPr lang="en-US" dirty="0" smtClean="0"/>
              <a:t>Molecular weight of 350 g/</a:t>
            </a:r>
            <a:r>
              <a:rPr lang="en-US" dirty="0" err="1" smtClean="0"/>
              <a:t>mol</a:t>
            </a:r>
            <a:endParaRPr lang="en-US" dirty="0" smtClean="0"/>
          </a:p>
          <a:p>
            <a:r>
              <a:rPr lang="en-US" dirty="0" smtClean="0"/>
              <a:t>Very low ambient backgrounds</a:t>
            </a:r>
          </a:p>
        </p:txBody>
      </p:sp>
      <p:pic>
        <p:nvPicPr>
          <p:cNvPr id="1027" name="Picture 3" descr="C:\Users\000320640\AppData\Local\Microsoft\Windows\Temporary Internet Files\Content.Outlook\1B49A26S\Molecule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839" t="4268" r="5000" b="14068"/>
          <a:stretch/>
        </p:blipFill>
        <p:spPr bwMode="auto">
          <a:xfrm>
            <a:off x="6134751" y="1745247"/>
            <a:ext cx="2340701" cy="2490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7646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57200" y="301930"/>
            <a:ext cx="8229599" cy="1240559"/>
            <a:chOff x="457200" y="301930"/>
            <a:chExt cx="8229599" cy="1240559"/>
          </a:xfrm>
        </p:grpSpPr>
        <p:sp>
          <p:nvSpPr>
            <p:cNvPr id="6" name="Freeform 5"/>
            <p:cNvSpPr/>
            <p:nvPr/>
          </p:nvSpPr>
          <p:spPr>
            <a:xfrm>
              <a:off x="457200" y="582369"/>
              <a:ext cx="8229599" cy="960120"/>
            </a:xfrm>
            <a:custGeom>
              <a:avLst/>
              <a:gdLst>
                <a:gd name="connsiteX0" fmla="*/ 0 w 8229599"/>
                <a:gd name="connsiteY0" fmla="*/ 0 h 807975"/>
                <a:gd name="connsiteX1" fmla="*/ 8229599 w 8229599"/>
                <a:gd name="connsiteY1" fmla="*/ 0 h 807975"/>
                <a:gd name="connsiteX2" fmla="*/ 8229599 w 8229599"/>
                <a:gd name="connsiteY2" fmla="*/ 807975 h 807975"/>
                <a:gd name="connsiteX3" fmla="*/ 0 w 8229599"/>
                <a:gd name="connsiteY3" fmla="*/ 807975 h 807975"/>
                <a:gd name="connsiteX4" fmla="*/ 0 w 8229599"/>
                <a:gd name="connsiteY4" fmla="*/ 0 h 807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599" h="807975">
                  <a:moveTo>
                    <a:pt x="0" y="0"/>
                  </a:moveTo>
                  <a:lnTo>
                    <a:pt x="8229599" y="0"/>
                  </a:lnTo>
                  <a:lnTo>
                    <a:pt x="8229599" y="807975"/>
                  </a:lnTo>
                  <a:lnTo>
                    <a:pt x="0" y="807975"/>
                  </a:lnTo>
                  <a:lnTo>
                    <a:pt x="0" y="0"/>
                  </a:lnTo>
                  <a:close/>
                </a:path>
              </a:pathLst>
            </a:custGeom>
            <a:ln>
              <a:solidFill>
                <a:srgbClr val="FF660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8708" tIns="395732" rIns="638708" bIns="135128" numCol="1" spcCol="1270" anchor="ctr" anchorCtr="0">
              <a:noAutofit/>
            </a:bodyPr>
            <a:lstStyle/>
            <a:p>
              <a:pPr marL="0" lvl="1" algn="ctr" defTabSz="844550">
                <a:lnSpc>
                  <a:spcPct val="90000"/>
                </a:lnSpc>
                <a:spcBef>
                  <a:spcPct val="0"/>
                </a:spcBef>
                <a:spcAft>
                  <a:spcPct val="15000"/>
                </a:spcAft>
              </a:pPr>
              <a:r>
                <a:rPr lang="en-US" sz="4000" kern="1200" dirty="0" smtClean="0">
                  <a:latin typeface="+mj-lt"/>
                </a:rPr>
                <a:t>Experimental Design</a:t>
              </a:r>
              <a:endParaRPr lang="en-US" sz="4000" kern="1200" dirty="0">
                <a:latin typeface="+mj-lt"/>
              </a:endParaRPr>
            </a:p>
          </p:txBody>
        </p:sp>
        <p:sp>
          <p:nvSpPr>
            <p:cNvPr id="7" name="Freeform 6"/>
            <p:cNvSpPr/>
            <p:nvPr/>
          </p:nvSpPr>
          <p:spPr>
            <a:xfrm>
              <a:off x="868680" y="301930"/>
              <a:ext cx="5760720" cy="457200"/>
            </a:xfrm>
            <a:custGeom>
              <a:avLst/>
              <a:gdLst>
                <a:gd name="connsiteX0" fmla="*/ 0 w 5760720"/>
                <a:gd name="connsiteY0" fmla="*/ 93482 h 560880"/>
                <a:gd name="connsiteX1" fmla="*/ 93482 w 5760720"/>
                <a:gd name="connsiteY1" fmla="*/ 0 h 560880"/>
                <a:gd name="connsiteX2" fmla="*/ 5667238 w 5760720"/>
                <a:gd name="connsiteY2" fmla="*/ 0 h 560880"/>
                <a:gd name="connsiteX3" fmla="*/ 5760720 w 5760720"/>
                <a:gd name="connsiteY3" fmla="*/ 93482 h 560880"/>
                <a:gd name="connsiteX4" fmla="*/ 5760720 w 5760720"/>
                <a:gd name="connsiteY4" fmla="*/ 467398 h 560880"/>
                <a:gd name="connsiteX5" fmla="*/ 5667238 w 5760720"/>
                <a:gd name="connsiteY5" fmla="*/ 560880 h 560880"/>
                <a:gd name="connsiteX6" fmla="*/ 93482 w 5760720"/>
                <a:gd name="connsiteY6" fmla="*/ 560880 h 560880"/>
                <a:gd name="connsiteX7" fmla="*/ 0 w 5760720"/>
                <a:gd name="connsiteY7" fmla="*/ 467398 h 560880"/>
                <a:gd name="connsiteX8" fmla="*/ 0 w 5760720"/>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560880">
                  <a:moveTo>
                    <a:pt x="0" y="93482"/>
                  </a:moveTo>
                  <a:cubicBezTo>
                    <a:pt x="0" y="41853"/>
                    <a:pt x="41853" y="0"/>
                    <a:pt x="93482" y="0"/>
                  </a:cubicBezTo>
                  <a:lnTo>
                    <a:pt x="5667238" y="0"/>
                  </a:lnTo>
                  <a:cubicBezTo>
                    <a:pt x="5718867" y="0"/>
                    <a:pt x="5760720" y="41853"/>
                    <a:pt x="5760720" y="93482"/>
                  </a:cubicBezTo>
                  <a:lnTo>
                    <a:pt x="5760720" y="467398"/>
                  </a:lnTo>
                  <a:cubicBezTo>
                    <a:pt x="5760720" y="519027"/>
                    <a:pt x="5718867" y="560880"/>
                    <a:pt x="5667238" y="560880"/>
                  </a:cubicBezTo>
                  <a:lnTo>
                    <a:pt x="93482" y="560880"/>
                  </a:lnTo>
                  <a:cubicBezTo>
                    <a:pt x="41853" y="560880"/>
                    <a:pt x="0" y="519027"/>
                    <a:pt x="0" y="467398"/>
                  </a:cubicBezTo>
                  <a:lnTo>
                    <a:pt x="0" y="93482"/>
                  </a:lnTo>
                  <a:close/>
                </a:path>
              </a:pathLst>
            </a:custGeom>
            <a:solidFill>
              <a:srgbClr val="FF66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5122" tIns="27380" rIns="245122" bIns="27380" numCol="1" spcCol="1270" anchor="ctr" anchorCtr="0">
              <a:noAutofit/>
            </a:bodyPr>
            <a:lstStyle/>
            <a:p>
              <a:pPr lvl="0" algn="l" defTabSz="844550">
                <a:lnSpc>
                  <a:spcPct val="90000"/>
                </a:lnSpc>
                <a:spcBef>
                  <a:spcPct val="0"/>
                </a:spcBef>
                <a:spcAft>
                  <a:spcPct val="35000"/>
                </a:spcAft>
              </a:pPr>
              <a:r>
                <a:rPr lang="en-US" sz="1900" kern="1200" dirty="0" smtClean="0"/>
                <a:t>Application</a:t>
              </a:r>
              <a:endParaRPr lang="en-US" sz="1900" kern="1200" dirty="0"/>
            </a:p>
          </p:txBody>
        </p:sp>
      </p:grpSp>
      <p:sp>
        <p:nvSpPr>
          <p:cNvPr id="3" name="Content Placeholder 2"/>
          <p:cNvSpPr>
            <a:spLocks noGrp="1"/>
          </p:cNvSpPr>
          <p:nvPr>
            <p:ph idx="1"/>
          </p:nvPr>
        </p:nvSpPr>
        <p:spPr>
          <a:xfrm>
            <a:off x="457200" y="1828800"/>
            <a:ext cx="8229600" cy="3886199"/>
          </a:xfrm>
        </p:spPr>
        <p:txBody>
          <a:bodyPr>
            <a:normAutofit fontScale="92500" lnSpcReduction="10000"/>
          </a:bodyPr>
          <a:lstStyle/>
          <a:p>
            <a:r>
              <a:rPr lang="en-US" dirty="0" smtClean="0"/>
              <a:t>Shimadzu 2014 Gas Chromatograph</a:t>
            </a:r>
          </a:p>
          <a:p>
            <a:r>
              <a:rPr lang="en-US" dirty="0" smtClean="0"/>
              <a:t>Electron Capture Detector</a:t>
            </a:r>
          </a:p>
          <a:p>
            <a:r>
              <a:rPr lang="en-US" dirty="0" smtClean="0"/>
              <a:t>Columns tested for </a:t>
            </a:r>
            <a:r>
              <a:rPr lang="en-US" dirty="0" err="1" smtClean="0"/>
              <a:t>Freons</a:t>
            </a:r>
            <a:endParaRPr lang="en-US" dirty="0" smtClean="0"/>
          </a:p>
          <a:p>
            <a:pPr lvl="1"/>
            <a:r>
              <a:rPr lang="en-US" dirty="0"/>
              <a:t>SBP-1 Sulfur</a:t>
            </a:r>
          </a:p>
          <a:p>
            <a:pPr lvl="1"/>
            <a:r>
              <a:rPr lang="en-US" dirty="0"/>
              <a:t>ZB-624</a:t>
            </a:r>
          </a:p>
          <a:p>
            <a:pPr lvl="1"/>
            <a:r>
              <a:rPr lang="en-US" dirty="0"/>
              <a:t>TG Bond Q+</a:t>
            </a:r>
          </a:p>
          <a:p>
            <a:pPr lvl="1"/>
            <a:r>
              <a:rPr lang="en-US" dirty="0"/>
              <a:t>TG Bond </a:t>
            </a:r>
            <a:r>
              <a:rPr lang="en-US" dirty="0" smtClean="0"/>
              <a:t>Q</a:t>
            </a:r>
          </a:p>
          <a:p>
            <a:r>
              <a:rPr lang="en-US" dirty="0" smtClean="0"/>
              <a:t>PMCH </a:t>
            </a:r>
            <a:r>
              <a:rPr lang="en-US" dirty="0"/>
              <a:t>tested using HP-AL/S column</a:t>
            </a:r>
          </a:p>
          <a:p>
            <a:endParaRPr lang="en-US" dirty="0" smtClean="0"/>
          </a:p>
        </p:txBody>
      </p:sp>
      <p:pic>
        <p:nvPicPr>
          <p:cNvPr id="2052" name="Picture 4" descr="C:\Users\000320640\Desktop\Pictures for Seattle SME Poster\DSCN152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837" t="22323" r="15966" b="20992"/>
          <a:stretch/>
        </p:blipFill>
        <p:spPr bwMode="auto">
          <a:xfrm rot="5400000">
            <a:off x="5615794" y="2596557"/>
            <a:ext cx="2605179" cy="2122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5391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57200" y="301930"/>
            <a:ext cx="8229599" cy="1240559"/>
            <a:chOff x="457200" y="301930"/>
            <a:chExt cx="8229599" cy="1240559"/>
          </a:xfrm>
        </p:grpSpPr>
        <p:sp>
          <p:nvSpPr>
            <p:cNvPr id="6" name="Freeform 5"/>
            <p:cNvSpPr/>
            <p:nvPr/>
          </p:nvSpPr>
          <p:spPr>
            <a:xfrm>
              <a:off x="457200" y="582369"/>
              <a:ext cx="8229599" cy="960120"/>
            </a:xfrm>
            <a:custGeom>
              <a:avLst/>
              <a:gdLst>
                <a:gd name="connsiteX0" fmla="*/ 0 w 8229599"/>
                <a:gd name="connsiteY0" fmla="*/ 0 h 807975"/>
                <a:gd name="connsiteX1" fmla="*/ 8229599 w 8229599"/>
                <a:gd name="connsiteY1" fmla="*/ 0 h 807975"/>
                <a:gd name="connsiteX2" fmla="*/ 8229599 w 8229599"/>
                <a:gd name="connsiteY2" fmla="*/ 807975 h 807975"/>
                <a:gd name="connsiteX3" fmla="*/ 0 w 8229599"/>
                <a:gd name="connsiteY3" fmla="*/ 807975 h 807975"/>
                <a:gd name="connsiteX4" fmla="*/ 0 w 8229599"/>
                <a:gd name="connsiteY4" fmla="*/ 0 h 807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599" h="807975">
                  <a:moveTo>
                    <a:pt x="0" y="0"/>
                  </a:moveTo>
                  <a:lnTo>
                    <a:pt x="8229599" y="0"/>
                  </a:lnTo>
                  <a:lnTo>
                    <a:pt x="8229599" y="807975"/>
                  </a:lnTo>
                  <a:lnTo>
                    <a:pt x="0" y="807975"/>
                  </a:lnTo>
                  <a:lnTo>
                    <a:pt x="0" y="0"/>
                  </a:lnTo>
                  <a:close/>
                </a:path>
              </a:pathLst>
            </a:custGeom>
            <a:ln>
              <a:solidFill>
                <a:srgbClr val="FF660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8708" tIns="395732" rIns="638708" bIns="135128" numCol="1" spcCol="1270" anchor="ctr" anchorCtr="0">
              <a:noAutofit/>
            </a:bodyPr>
            <a:lstStyle/>
            <a:p>
              <a:pPr marL="0" lvl="1" algn="ctr" defTabSz="844550">
                <a:lnSpc>
                  <a:spcPct val="90000"/>
                </a:lnSpc>
                <a:spcBef>
                  <a:spcPct val="0"/>
                </a:spcBef>
                <a:spcAft>
                  <a:spcPct val="15000"/>
                </a:spcAft>
              </a:pPr>
              <a:r>
                <a:rPr lang="en-US" sz="4000" kern="1200" dirty="0" smtClean="0">
                  <a:latin typeface="+mj-lt"/>
                </a:rPr>
                <a:t>Goals</a:t>
              </a:r>
              <a:endParaRPr lang="en-US" sz="4000" kern="1200" dirty="0">
                <a:latin typeface="+mj-lt"/>
              </a:endParaRPr>
            </a:p>
          </p:txBody>
        </p:sp>
        <p:sp>
          <p:nvSpPr>
            <p:cNvPr id="7" name="Freeform 6"/>
            <p:cNvSpPr/>
            <p:nvPr/>
          </p:nvSpPr>
          <p:spPr>
            <a:xfrm>
              <a:off x="868680" y="301930"/>
              <a:ext cx="5760720" cy="457200"/>
            </a:xfrm>
            <a:custGeom>
              <a:avLst/>
              <a:gdLst>
                <a:gd name="connsiteX0" fmla="*/ 0 w 5760720"/>
                <a:gd name="connsiteY0" fmla="*/ 93482 h 560880"/>
                <a:gd name="connsiteX1" fmla="*/ 93482 w 5760720"/>
                <a:gd name="connsiteY1" fmla="*/ 0 h 560880"/>
                <a:gd name="connsiteX2" fmla="*/ 5667238 w 5760720"/>
                <a:gd name="connsiteY2" fmla="*/ 0 h 560880"/>
                <a:gd name="connsiteX3" fmla="*/ 5760720 w 5760720"/>
                <a:gd name="connsiteY3" fmla="*/ 93482 h 560880"/>
                <a:gd name="connsiteX4" fmla="*/ 5760720 w 5760720"/>
                <a:gd name="connsiteY4" fmla="*/ 467398 h 560880"/>
                <a:gd name="connsiteX5" fmla="*/ 5667238 w 5760720"/>
                <a:gd name="connsiteY5" fmla="*/ 560880 h 560880"/>
                <a:gd name="connsiteX6" fmla="*/ 93482 w 5760720"/>
                <a:gd name="connsiteY6" fmla="*/ 560880 h 560880"/>
                <a:gd name="connsiteX7" fmla="*/ 0 w 5760720"/>
                <a:gd name="connsiteY7" fmla="*/ 467398 h 560880"/>
                <a:gd name="connsiteX8" fmla="*/ 0 w 5760720"/>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560880">
                  <a:moveTo>
                    <a:pt x="0" y="93482"/>
                  </a:moveTo>
                  <a:cubicBezTo>
                    <a:pt x="0" y="41853"/>
                    <a:pt x="41853" y="0"/>
                    <a:pt x="93482" y="0"/>
                  </a:cubicBezTo>
                  <a:lnTo>
                    <a:pt x="5667238" y="0"/>
                  </a:lnTo>
                  <a:cubicBezTo>
                    <a:pt x="5718867" y="0"/>
                    <a:pt x="5760720" y="41853"/>
                    <a:pt x="5760720" y="93482"/>
                  </a:cubicBezTo>
                  <a:lnTo>
                    <a:pt x="5760720" y="467398"/>
                  </a:lnTo>
                  <a:cubicBezTo>
                    <a:pt x="5760720" y="519027"/>
                    <a:pt x="5718867" y="560880"/>
                    <a:pt x="5667238" y="560880"/>
                  </a:cubicBezTo>
                  <a:lnTo>
                    <a:pt x="93482" y="560880"/>
                  </a:lnTo>
                  <a:cubicBezTo>
                    <a:pt x="41853" y="560880"/>
                    <a:pt x="0" y="519027"/>
                    <a:pt x="0" y="467398"/>
                  </a:cubicBezTo>
                  <a:lnTo>
                    <a:pt x="0" y="93482"/>
                  </a:lnTo>
                  <a:close/>
                </a:path>
              </a:pathLst>
            </a:custGeom>
            <a:solidFill>
              <a:srgbClr val="FF66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5122" tIns="27380" rIns="245122" bIns="27380" numCol="1" spcCol="1270" anchor="ctr" anchorCtr="0">
              <a:noAutofit/>
            </a:bodyPr>
            <a:lstStyle/>
            <a:p>
              <a:pPr lvl="0" algn="l" defTabSz="844550">
                <a:lnSpc>
                  <a:spcPct val="90000"/>
                </a:lnSpc>
                <a:spcBef>
                  <a:spcPct val="0"/>
                </a:spcBef>
                <a:spcAft>
                  <a:spcPct val="35000"/>
                </a:spcAft>
              </a:pPr>
              <a:r>
                <a:rPr lang="en-US" sz="1900" kern="1200" dirty="0" smtClean="0"/>
                <a:t>Application</a:t>
              </a:r>
              <a:endParaRPr lang="en-US" sz="1900" kern="1200" dirty="0"/>
            </a:p>
          </p:txBody>
        </p:sp>
      </p:grpSp>
      <p:sp>
        <p:nvSpPr>
          <p:cNvPr id="3" name="Content Placeholder 2"/>
          <p:cNvSpPr>
            <a:spLocks noGrp="1"/>
          </p:cNvSpPr>
          <p:nvPr>
            <p:ph idx="1"/>
          </p:nvPr>
        </p:nvSpPr>
        <p:spPr>
          <a:xfrm>
            <a:off x="457200" y="1828800"/>
            <a:ext cx="8229600" cy="3886199"/>
          </a:xfrm>
        </p:spPr>
        <p:txBody>
          <a:bodyPr/>
          <a:lstStyle/>
          <a:p>
            <a:r>
              <a:rPr lang="en-US" dirty="0" smtClean="0"/>
              <a:t>Achieve separation between peaks</a:t>
            </a:r>
          </a:p>
          <a:p>
            <a:r>
              <a:rPr lang="en-US" dirty="0" smtClean="0"/>
              <a:t>Attain Gaussian shaped peaks</a:t>
            </a:r>
          </a:p>
          <a:p>
            <a:r>
              <a:rPr lang="en-US" dirty="0" smtClean="0"/>
              <a:t>Apply an acceptable method</a:t>
            </a:r>
            <a:endParaRPr lang="en-US" dirty="0"/>
          </a:p>
        </p:txBody>
      </p:sp>
      <p:pic>
        <p:nvPicPr>
          <p:cNvPr id="1026" name="Picture 2" descr="C:\Users\000320640\AppData\Local\Microsoft\Windows\Temporary Internet Files\Content.Outlook\1B49A26S\scan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5120" y="3674622"/>
            <a:ext cx="3831336" cy="2221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3950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8740" y="335588"/>
            <a:ext cx="7986713" cy="5372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252822" y="940280"/>
            <a:ext cx="3303918" cy="586596"/>
          </a:xfrm>
          <a:prstGeom prst="rect">
            <a:avLst/>
          </a:prstGeom>
          <a:noFill/>
          <a:effectLst>
            <a:glow rad="101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p:cNvSpPr/>
          <p:nvPr/>
        </p:nvSpPr>
        <p:spPr>
          <a:xfrm>
            <a:off x="4157932" y="4845171"/>
            <a:ext cx="4321834" cy="787878"/>
          </a:xfrm>
          <a:prstGeom prst="rect">
            <a:avLst/>
          </a:prstGeom>
          <a:noFill/>
          <a:effectLst>
            <a:glow rad="101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5181600" y="1526876"/>
            <a:ext cx="2245743" cy="879894"/>
          </a:xfrm>
          <a:prstGeom prst="rect">
            <a:avLst/>
          </a:prstGeom>
          <a:noFill/>
          <a:effectLst>
            <a:glow rad="101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5181600" y="2467155"/>
            <a:ext cx="2245743" cy="845387"/>
          </a:xfrm>
          <a:prstGeom prst="rect">
            <a:avLst/>
          </a:prstGeom>
          <a:noFill/>
          <a:effectLst>
            <a:glow rad="101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5181600" y="3372928"/>
            <a:ext cx="2245743" cy="1380226"/>
          </a:xfrm>
          <a:prstGeom prst="rect">
            <a:avLst/>
          </a:prstGeom>
          <a:noFill/>
          <a:effectLst>
            <a:glow rad="101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726099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6" grpId="0" animBg="1"/>
      <p:bldP spid="6" grpId="1" animBg="1"/>
      <p:bldP spid="7" grpId="0" animBg="1"/>
      <p:bldP spid="7" grpId="1" animBg="1"/>
      <p:bldP spid="8" grpId="0" animBg="1"/>
      <p:bldP spid="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1003" y="301930"/>
            <a:ext cx="7072313" cy="5554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89253" y="4899804"/>
            <a:ext cx="3623094" cy="956898"/>
          </a:xfrm>
          <a:prstGeom prst="rect">
            <a:avLst/>
          </a:prstGeom>
          <a:noFill/>
          <a:effectLst>
            <a:glow rad="101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489389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57200" y="301930"/>
            <a:ext cx="8229599" cy="1240559"/>
            <a:chOff x="457200" y="301930"/>
            <a:chExt cx="8229599" cy="1240559"/>
          </a:xfrm>
        </p:grpSpPr>
        <p:sp>
          <p:nvSpPr>
            <p:cNvPr id="6" name="Freeform 5"/>
            <p:cNvSpPr/>
            <p:nvPr/>
          </p:nvSpPr>
          <p:spPr>
            <a:xfrm>
              <a:off x="457200" y="582369"/>
              <a:ext cx="8229599" cy="960120"/>
            </a:xfrm>
            <a:custGeom>
              <a:avLst/>
              <a:gdLst>
                <a:gd name="connsiteX0" fmla="*/ 0 w 8229599"/>
                <a:gd name="connsiteY0" fmla="*/ 0 h 807975"/>
                <a:gd name="connsiteX1" fmla="*/ 8229599 w 8229599"/>
                <a:gd name="connsiteY1" fmla="*/ 0 h 807975"/>
                <a:gd name="connsiteX2" fmla="*/ 8229599 w 8229599"/>
                <a:gd name="connsiteY2" fmla="*/ 807975 h 807975"/>
                <a:gd name="connsiteX3" fmla="*/ 0 w 8229599"/>
                <a:gd name="connsiteY3" fmla="*/ 807975 h 807975"/>
                <a:gd name="connsiteX4" fmla="*/ 0 w 8229599"/>
                <a:gd name="connsiteY4" fmla="*/ 0 h 807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599" h="807975">
                  <a:moveTo>
                    <a:pt x="0" y="0"/>
                  </a:moveTo>
                  <a:lnTo>
                    <a:pt x="8229599" y="0"/>
                  </a:lnTo>
                  <a:lnTo>
                    <a:pt x="8229599" y="807975"/>
                  </a:lnTo>
                  <a:lnTo>
                    <a:pt x="0" y="807975"/>
                  </a:lnTo>
                  <a:lnTo>
                    <a:pt x="0" y="0"/>
                  </a:lnTo>
                  <a:close/>
                </a:path>
              </a:pathLst>
            </a:custGeom>
            <a:ln>
              <a:solidFill>
                <a:srgbClr val="FF660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8708" tIns="395732" rIns="638708" bIns="135128" numCol="1" spcCol="1270" anchor="ctr" anchorCtr="0">
              <a:noAutofit/>
            </a:bodyPr>
            <a:lstStyle/>
            <a:p>
              <a:pPr marL="0" lvl="1" algn="ctr" defTabSz="844550">
                <a:lnSpc>
                  <a:spcPct val="90000"/>
                </a:lnSpc>
                <a:spcBef>
                  <a:spcPct val="0"/>
                </a:spcBef>
                <a:spcAft>
                  <a:spcPct val="15000"/>
                </a:spcAft>
              </a:pPr>
              <a:r>
                <a:rPr lang="en-US" sz="4000" kern="1200" dirty="0" smtClean="0">
                  <a:latin typeface="+mj-lt"/>
                </a:rPr>
                <a:t>Chromatogram Results</a:t>
              </a:r>
              <a:endParaRPr lang="en-US" sz="4000" kern="1200" dirty="0">
                <a:latin typeface="+mj-lt"/>
              </a:endParaRPr>
            </a:p>
          </p:txBody>
        </p:sp>
        <p:sp>
          <p:nvSpPr>
            <p:cNvPr id="7" name="Freeform 6"/>
            <p:cNvSpPr/>
            <p:nvPr/>
          </p:nvSpPr>
          <p:spPr>
            <a:xfrm>
              <a:off x="868680" y="301930"/>
              <a:ext cx="5760720" cy="457200"/>
            </a:xfrm>
            <a:custGeom>
              <a:avLst/>
              <a:gdLst>
                <a:gd name="connsiteX0" fmla="*/ 0 w 5760720"/>
                <a:gd name="connsiteY0" fmla="*/ 93482 h 560880"/>
                <a:gd name="connsiteX1" fmla="*/ 93482 w 5760720"/>
                <a:gd name="connsiteY1" fmla="*/ 0 h 560880"/>
                <a:gd name="connsiteX2" fmla="*/ 5667238 w 5760720"/>
                <a:gd name="connsiteY2" fmla="*/ 0 h 560880"/>
                <a:gd name="connsiteX3" fmla="*/ 5760720 w 5760720"/>
                <a:gd name="connsiteY3" fmla="*/ 93482 h 560880"/>
                <a:gd name="connsiteX4" fmla="*/ 5760720 w 5760720"/>
                <a:gd name="connsiteY4" fmla="*/ 467398 h 560880"/>
                <a:gd name="connsiteX5" fmla="*/ 5667238 w 5760720"/>
                <a:gd name="connsiteY5" fmla="*/ 560880 h 560880"/>
                <a:gd name="connsiteX6" fmla="*/ 93482 w 5760720"/>
                <a:gd name="connsiteY6" fmla="*/ 560880 h 560880"/>
                <a:gd name="connsiteX7" fmla="*/ 0 w 5760720"/>
                <a:gd name="connsiteY7" fmla="*/ 467398 h 560880"/>
                <a:gd name="connsiteX8" fmla="*/ 0 w 5760720"/>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560880">
                  <a:moveTo>
                    <a:pt x="0" y="93482"/>
                  </a:moveTo>
                  <a:cubicBezTo>
                    <a:pt x="0" y="41853"/>
                    <a:pt x="41853" y="0"/>
                    <a:pt x="93482" y="0"/>
                  </a:cubicBezTo>
                  <a:lnTo>
                    <a:pt x="5667238" y="0"/>
                  </a:lnTo>
                  <a:cubicBezTo>
                    <a:pt x="5718867" y="0"/>
                    <a:pt x="5760720" y="41853"/>
                    <a:pt x="5760720" y="93482"/>
                  </a:cubicBezTo>
                  <a:lnTo>
                    <a:pt x="5760720" y="467398"/>
                  </a:lnTo>
                  <a:cubicBezTo>
                    <a:pt x="5760720" y="519027"/>
                    <a:pt x="5718867" y="560880"/>
                    <a:pt x="5667238" y="560880"/>
                  </a:cubicBezTo>
                  <a:lnTo>
                    <a:pt x="93482" y="560880"/>
                  </a:lnTo>
                  <a:cubicBezTo>
                    <a:pt x="41853" y="560880"/>
                    <a:pt x="0" y="519027"/>
                    <a:pt x="0" y="467398"/>
                  </a:cubicBezTo>
                  <a:lnTo>
                    <a:pt x="0" y="93482"/>
                  </a:lnTo>
                  <a:close/>
                </a:path>
              </a:pathLst>
            </a:custGeom>
            <a:solidFill>
              <a:srgbClr val="FF66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5122" tIns="27380" rIns="245122" bIns="27380" numCol="1" spcCol="1270" anchor="ctr" anchorCtr="0">
              <a:noAutofit/>
            </a:bodyPr>
            <a:lstStyle/>
            <a:p>
              <a:pPr lvl="0" algn="l" defTabSz="844550">
                <a:lnSpc>
                  <a:spcPct val="90000"/>
                </a:lnSpc>
                <a:spcBef>
                  <a:spcPct val="0"/>
                </a:spcBef>
                <a:spcAft>
                  <a:spcPct val="35000"/>
                </a:spcAft>
              </a:pPr>
              <a:r>
                <a:rPr lang="en-US" sz="1900" kern="1200" dirty="0" smtClean="0"/>
                <a:t>Application</a:t>
              </a:r>
              <a:endParaRPr lang="en-US" sz="1900" kern="1200" dirty="0"/>
            </a:p>
          </p:txBody>
        </p:sp>
      </p:grpSp>
      <p:pic>
        <p:nvPicPr>
          <p:cNvPr id="8" name="Content Placeholder 7"/>
          <p:cNvPicPr>
            <a:picLocks noGrp="1"/>
          </p:cNvPicPr>
          <p:nvPr>
            <p:ph idx="1"/>
          </p:nvPr>
        </p:nvPicPr>
        <p:blipFill rotWithShape="1">
          <a:blip r:embed="rId3"/>
          <a:srcRect l="7347" t="18466" r="7688" b="26421"/>
          <a:stretch/>
        </p:blipFill>
        <p:spPr bwMode="auto">
          <a:xfrm>
            <a:off x="457200" y="2271271"/>
            <a:ext cx="8229600" cy="3001257"/>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421399" y="1981298"/>
            <a:ext cx="1069675" cy="307777"/>
          </a:xfrm>
          <a:prstGeom prst="rect">
            <a:avLst/>
          </a:prstGeom>
          <a:noFill/>
        </p:spPr>
        <p:txBody>
          <a:bodyPr wrap="square" rtlCol="0">
            <a:spAutoFit/>
          </a:bodyPr>
          <a:lstStyle/>
          <a:p>
            <a:r>
              <a:rPr lang="en-US" sz="1400" dirty="0" smtClean="0"/>
              <a:t>µV(x10,000)</a:t>
            </a:r>
            <a:endParaRPr lang="en-US" sz="1400" dirty="0"/>
          </a:p>
        </p:txBody>
      </p:sp>
      <p:sp>
        <p:nvSpPr>
          <p:cNvPr id="3" name="Rectangle 2"/>
          <p:cNvSpPr/>
          <p:nvPr/>
        </p:nvSpPr>
        <p:spPr>
          <a:xfrm>
            <a:off x="638354" y="2317469"/>
            <a:ext cx="635767"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235351" y="5187190"/>
            <a:ext cx="635767"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285815" y="5187190"/>
            <a:ext cx="534837" cy="307777"/>
          </a:xfrm>
          <a:prstGeom prst="rect">
            <a:avLst/>
          </a:prstGeom>
          <a:noFill/>
        </p:spPr>
        <p:txBody>
          <a:bodyPr wrap="square" rtlCol="0">
            <a:spAutoFit/>
          </a:bodyPr>
          <a:lstStyle/>
          <a:p>
            <a:r>
              <a:rPr lang="en-US" sz="1400" dirty="0" smtClean="0"/>
              <a:t>min</a:t>
            </a:r>
            <a:endParaRPr lang="en-US" sz="1400" dirty="0"/>
          </a:p>
        </p:txBody>
      </p:sp>
    </p:spTree>
    <p:extLst>
      <p:ext uri="{BB962C8B-B14F-4D97-AF65-F5344CB8AC3E}">
        <p14:creationId xmlns:p14="http://schemas.microsoft.com/office/powerpoint/2010/main" val="19433322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57200" y="301930"/>
            <a:ext cx="8229599" cy="1240559"/>
            <a:chOff x="457200" y="301930"/>
            <a:chExt cx="8229599" cy="1240559"/>
          </a:xfrm>
        </p:grpSpPr>
        <p:sp>
          <p:nvSpPr>
            <p:cNvPr id="6" name="Freeform 5"/>
            <p:cNvSpPr/>
            <p:nvPr/>
          </p:nvSpPr>
          <p:spPr>
            <a:xfrm>
              <a:off x="457200" y="582369"/>
              <a:ext cx="8229599" cy="960120"/>
            </a:xfrm>
            <a:custGeom>
              <a:avLst/>
              <a:gdLst>
                <a:gd name="connsiteX0" fmla="*/ 0 w 8229599"/>
                <a:gd name="connsiteY0" fmla="*/ 0 h 807975"/>
                <a:gd name="connsiteX1" fmla="*/ 8229599 w 8229599"/>
                <a:gd name="connsiteY1" fmla="*/ 0 h 807975"/>
                <a:gd name="connsiteX2" fmla="*/ 8229599 w 8229599"/>
                <a:gd name="connsiteY2" fmla="*/ 807975 h 807975"/>
                <a:gd name="connsiteX3" fmla="*/ 0 w 8229599"/>
                <a:gd name="connsiteY3" fmla="*/ 807975 h 807975"/>
                <a:gd name="connsiteX4" fmla="*/ 0 w 8229599"/>
                <a:gd name="connsiteY4" fmla="*/ 0 h 807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599" h="807975">
                  <a:moveTo>
                    <a:pt x="0" y="0"/>
                  </a:moveTo>
                  <a:lnTo>
                    <a:pt x="8229599" y="0"/>
                  </a:lnTo>
                  <a:lnTo>
                    <a:pt x="8229599" y="807975"/>
                  </a:lnTo>
                  <a:lnTo>
                    <a:pt x="0" y="807975"/>
                  </a:lnTo>
                  <a:lnTo>
                    <a:pt x="0" y="0"/>
                  </a:lnTo>
                  <a:close/>
                </a:path>
              </a:pathLst>
            </a:custGeom>
            <a:ln>
              <a:solidFill>
                <a:srgbClr val="FF660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8708" tIns="395732" rIns="638708" bIns="135128" numCol="1" spcCol="1270" anchor="ctr" anchorCtr="0">
              <a:noAutofit/>
            </a:bodyPr>
            <a:lstStyle/>
            <a:p>
              <a:pPr marL="0" lvl="1" algn="ctr" defTabSz="844550">
                <a:lnSpc>
                  <a:spcPct val="90000"/>
                </a:lnSpc>
                <a:spcBef>
                  <a:spcPct val="0"/>
                </a:spcBef>
                <a:spcAft>
                  <a:spcPct val="15000"/>
                </a:spcAft>
              </a:pPr>
              <a:r>
                <a:rPr lang="en-US" sz="4000" kern="1200" dirty="0" smtClean="0">
                  <a:latin typeface="+mj-lt"/>
                </a:rPr>
                <a:t>Chromatogram Results</a:t>
              </a:r>
              <a:endParaRPr lang="en-US" sz="4000" kern="1200" dirty="0">
                <a:latin typeface="+mj-lt"/>
              </a:endParaRPr>
            </a:p>
          </p:txBody>
        </p:sp>
        <p:sp>
          <p:nvSpPr>
            <p:cNvPr id="7" name="Freeform 6"/>
            <p:cNvSpPr/>
            <p:nvPr/>
          </p:nvSpPr>
          <p:spPr>
            <a:xfrm>
              <a:off x="868680" y="301930"/>
              <a:ext cx="5760720" cy="457200"/>
            </a:xfrm>
            <a:custGeom>
              <a:avLst/>
              <a:gdLst>
                <a:gd name="connsiteX0" fmla="*/ 0 w 5760720"/>
                <a:gd name="connsiteY0" fmla="*/ 93482 h 560880"/>
                <a:gd name="connsiteX1" fmla="*/ 93482 w 5760720"/>
                <a:gd name="connsiteY1" fmla="*/ 0 h 560880"/>
                <a:gd name="connsiteX2" fmla="*/ 5667238 w 5760720"/>
                <a:gd name="connsiteY2" fmla="*/ 0 h 560880"/>
                <a:gd name="connsiteX3" fmla="*/ 5760720 w 5760720"/>
                <a:gd name="connsiteY3" fmla="*/ 93482 h 560880"/>
                <a:gd name="connsiteX4" fmla="*/ 5760720 w 5760720"/>
                <a:gd name="connsiteY4" fmla="*/ 467398 h 560880"/>
                <a:gd name="connsiteX5" fmla="*/ 5667238 w 5760720"/>
                <a:gd name="connsiteY5" fmla="*/ 560880 h 560880"/>
                <a:gd name="connsiteX6" fmla="*/ 93482 w 5760720"/>
                <a:gd name="connsiteY6" fmla="*/ 560880 h 560880"/>
                <a:gd name="connsiteX7" fmla="*/ 0 w 5760720"/>
                <a:gd name="connsiteY7" fmla="*/ 467398 h 560880"/>
                <a:gd name="connsiteX8" fmla="*/ 0 w 5760720"/>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560880">
                  <a:moveTo>
                    <a:pt x="0" y="93482"/>
                  </a:moveTo>
                  <a:cubicBezTo>
                    <a:pt x="0" y="41853"/>
                    <a:pt x="41853" y="0"/>
                    <a:pt x="93482" y="0"/>
                  </a:cubicBezTo>
                  <a:lnTo>
                    <a:pt x="5667238" y="0"/>
                  </a:lnTo>
                  <a:cubicBezTo>
                    <a:pt x="5718867" y="0"/>
                    <a:pt x="5760720" y="41853"/>
                    <a:pt x="5760720" y="93482"/>
                  </a:cubicBezTo>
                  <a:lnTo>
                    <a:pt x="5760720" y="467398"/>
                  </a:lnTo>
                  <a:cubicBezTo>
                    <a:pt x="5760720" y="519027"/>
                    <a:pt x="5718867" y="560880"/>
                    <a:pt x="5667238" y="560880"/>
                  </a:cubicBezTo>
                  <a:lnTo>
                    <a:pt x="93482" y="560880"/>
                  </a:lnTo>
                  <a:cubicBezTo>
                    <a:pt x="41853" y="560880"/>
                    <a:pt x="0" y="519027"/>
                    <a:pt x="0" y="467398"/>
                  </a:cubicBezTo>
                  <a:lnTo>
                    <a:pt x="0" y="93482"/>
                  </a:lnTo>
                  <a:close/>
                </a:path>
              </a:pathLst>
            </a:custGeom>
            <a:solidFill>
              <a:srgbClr val="FF66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5122" tIns="27380" rIns="245122" bIns="27380" numCol="1" spcCol="1270" anchor="ctr" anchorCtr="0">
              <a:noAutofit/>
            </a:bodyPr>
            <a:lstStyle/>
            <a:p>
              <a:pPr lvl="0" algn="l" defTabSz="844550">
                <a:lnSpc>
                  <a:spcPct val="90000"/>
                </a:lnSpc>
                <a:spcBef>
                  <a:spcPct val="0"/>
                </a:spcBef>
                <a:spcAft>
                  <a:spcPct val="35000"/>
                </a:spcAft>
              </a:pPr>
              <a:r>
                <a:rPr lang="en-US" sz="1900" kern="1200" dirty="0" smtClean="0"/>
                <a:t>Application</a:t>
              </a:r>
              <a:endParaRPr lang="en-US" sz="1900" kern="1200" dirty="0"/>
            </a:p>
          </p:txBody>
        </p:sp>
      </p:grpSp>
      <p:pic>
        <p:nvPicPr>
          <p:cNvPr id="8" name="Content Placeholder 7"/>
          <p:cNvPicPr>
            <a:picLocks noGrp="1"/>
          </p:cNvPicPr>
          <p:nvPr>
            <p:ph idx="1"/>
          </p:nvPr>
        </p:nvPicPr>
        <p:blipFill rotWithShape="1">
          <a:blip r:embed="rId3"/>
          <a:srcRect l="6268" t="26351" r="11495" b="16892"/>
          <a:stretch/>
        </p:blipFill>
        <p:spPr bwMode="auto">
          <a:xfrm>
            <a:off x="457200" y="2175244"/>
            <a:ext cx="8229600" cy="3193312"/>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268495" y="1961050"/>
            <a:ext cx="1200367" cy="307777"/>
          </a:xfrm>
          <a:prstGeom prst="rect">
            <a:avLst/>
          </a:prstGeom>
          <a:noFill/>
        </p:spPr>
        <p:txBody>
          <a:bodyPr wrap="square" rtlCol="0">
            <a:spAutoFit/>
          </a:bodyPr>
          <a:lstStyle/>
          <a:p>
            <a:r>
              <a:rPr lang="en-US" sz="1400" dirty="0" smtClean="0"/>
              <a:t>µV(x100,000)</a:t>
            </a:r>
            <a:endParaRPr lang="en-US" sz="1400" dirty="0"/>
          </a:p>
        </p:txBody>
      </p:sp>
      <p:sp>
        <p:nvSpPr>
          <p:cNvPr id="10" name="TextBox 9"/>
          <p:cNvSpPr txBox="1"/>
          <p:nvPr/>
        </p:nvSpPr>
        <p:spPr>
          <a:xfrm>
            <a:off x="8368915" y="5288248"/>
            <a:ext cx="534837" cy="307777"/>
          </a:xfrm>
          <a:prstGeom prst="rect">
            <a:avLst/>
          </a:prstGeom>
          <a:noFill/>
        </p:spPr>
        <p:txBody>
          <a:bodyPr wrap="square" rtlCol="0">
            <a:spAutoFit/>
          </a:bodyPr>
          <a:lstStyle/>
          <a:p>
            <a:r>
              <a:rPr lang="en-US" sz="1400" dirty="0" smtClean="0"/>
              <a:t>min</a:t>
            </a:r>
            <a:endParaRPr lang="en-US" sz="1400" dirty="0"/>
          </a:p>
        </p:txBody>
      </p:sp>
      <p:sp>
        <p:nvSpPr>
          <p:cNvPr id="12" name="Rectangle 11"/>
          <p:cNvSpPr/>
          <p:nvPr/>
        </p:nvSpPr>
        <p:spPr>
          <a:xfrm>
            <a:off x="550796" y="2223108"/>
            <a:ext cx="635767"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68915" y="5218226"/>
            <a:ext cx="635767" cy="140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60978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57200" y="301930"/>
            <a:ext cx="8229599" cy="1240559"/>
            <a:chOff x="457200" y="301930"/>
            <a:chExt cx="8229599" cy="1240559"/>
          </a:xfrm>
        </p:grpSpPr>
        <p:sp>
          <p:nvSpPr>
            <p:cNvPr id="6" name="Freeform 5"/>
            <p:cNvSpPr/>
            <p:nvPr/>
          </p:nvSpPr>
          <p:spPr>
            <a:xfrm>
              <a:off x="457200" y="582369"/>
              <a:ext cx="8229599" cy="960120"/>
            </a:xfrm>
            <a:custGeom>
              <a:avLst/>
              <a:gdLst>
                <a:gd name="connsiteX0" fmla="*/ 0 w 8229599"/>
                <a:gd name="connsiteY0" fmla="*/ 0 h 807975"/>
                <a:gd name="connsiteX1" fmla="*/ 8229599 w 8229599"/>
                <a:gd name="connsiteY1" fmla="*/ 0 h 807975"/>
                <a:gd name="connsiteX2" fmla="*/ 8229599 w 8229599"/>
                <a:gd name="connsiteY2" fmla="*/ 807975 h 807975"/>
                <a:gd name="connsiteX3" fmla="*/ 0 w 8229599"/>
                <a:gd name="connsiteY3" fmla="*/ 807975 h 807975"/>
                <a:gd name="connsiteX4" fmla="*/ 0 w 8229599"/>
                <a:gd name="connsiteY4" fmla="*/ 0 h 807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599" h="807975">
                  <a:moveTo>
                    <a:pt x="0" y="0"/>
                  </a:moveTo>
                  <a:lnTo>
                    <a:pt x="8229599" y="0"/>
                  </a:lnTo>
                  <a:lnTo>
                    <a:pt x="8229599" y="807975"/>
                  </a:lnTo>
                  <a:lnTo>
                    <a:pt x="0" y="807975"/>
                  </a:lnTo>
                  <a:lnTo>
                    <a:pt x="0" y="0"/>
                  </a:lnTo>
                  <a:close/>
                </a:path>
              </a:pathLst>
            </a:custGeom>
            <a:ln>
              <a:solidFill>
                <a:srgbClr val="FF660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8708" tIns="395732" rIns="638708" bIns="135128" numCol="1" spcCol="1270" anchor="ctr" anchorCtr="0">
              <a:noAutofit/>
            </a:bodyPr>
            <a:lstStyle/>
            <a:p>
              <a:pPr marL="0" lvl="1" algn="ctr" defTabSz="844550">
                <a:lnSpc>
                  <a:spcPct val="90000"/>
                </a:lnSpc>
                <a:spcBef>
                  <a:spcPct val="0"/>
                </a:spcBef>
                <a:spcAft>
                  <a:spcPct val="15000"/>
                </a:spcAft>
              </a:pPr>
              <a:r>
                <a:rPr lang="en-US" sz="4000" kern="1200" dirty="0" smtClean="0">
                  <a:latin typeface="+mj-lt"/>
                </a:rPr>
                <a:t>Chromatogram Results</a:t>
              </a:r>
              <a:endParaRPr lang="en-US" sz="4000" kern="1200" dirty="0">
                <a:latin typeface="+mj-lt"/>
              </a:endParaRPr>
            </a:p>
          </p:txBody>
        </p:sp>
        <p:sp>
          <p:nvSpPr>
            <p:cNvPr id="7" name="Freeform 6"/>
            <p:cNvSpPr/>
            <p:nvPr/>
          </p:nvSpPr>
          <p:spPr>
            <a:xfrm>
              <a:off x="868680" y="301930"/>
              <a:ext cx="5760720" cy="457200"/>
            </a:xfrm>
            <a:custGeom>
              <a:avLst/>
              <a:gdLst>
                <a:gd name="connsiteX0" fmla="*/ 0 w 5760720"/>
                <a:gd name="connsiteY0" fmla="*/ 93482 h 560880"/>
                <a:gd name="connsiteX1" fmla="*/ 93482 w 5760720"/>
                <a:gd name="connsiteY1" fmla="*/ 0 h 560880"/>
                <a:gd name="connsiteX2" fmla="*/ 5667238 w 5760720"/>
                <a:gd name="connsiteY2" fmla="*/ 0 h 560880"/>
                <a:gd name="connsiteX3" fmla="*/ 5760720 w 5760720"/>
                <a:gd name="connsiteY3" fmla="*/ 93482 h 560880"/>
                <a:gd name="connsiteX4" fmla="*/ 5760720 w 5760720"/>
                <a:gd name="connsiteY4" fmla="*/ 467398 h 560880"/>
                <a:gd name="connsiteX5" fmla="*/ 5667238 w 5760720"/>
                <a:gd name="connsiteY5" fmla="*/ 560880 h 560880"/>
                <a:gd name="connsiteX6" fmla="*/ 93482 w 5760720"/>
                <a:gd name="connsiteY6" fmla="*/ 560880 h 560880"/>
                <a:gd name="connsiteX7" fmla="*/ 0 w 5760720"/>
                <a:gd name="connsiteY7" fmla="*/ 467398 h 560880"/>
                <a:gd name="connsiteX8" fmla="*/ 0 w 5760720"/>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560880">
                  <a:moveTo>
                    <a:pt x="0" y="93482"/>
                  </a:moveTo>
                  <a:cubicBezTo>
                    <a:pt x="0" y="41853"/>
                    <a:pt x="41853" y="0"/>
                    <a:pt x="93482" y="0"/>
                  </a:cubicBezTo>
                  <a:lnTo>
                    <a:pt x="5667238" y="0"/>
                  </a:lnTo>
                  <a:cubicBezTo>
                    <a:pt x="5718867" y="0"/>
                    <a:pt x="5760720" y="41853"/>
                    <a:pt x="5760720" y="93482"/>
                  </a:cubicBezTo>
                  <a:lnTo>
                    <a:pt x="5760720" y="467398"/>
                  </a:lnTo>
                  <a:cubicBezTo>
                    <a:pt x="5760720" y="519027"/>
                    <a:pt x="5718867" y="560880"/>
                    <a:pt x="5667238" y="560880"/>
                  </a:cubicBezTo>
                  <a:lnTo>
                    <a:pt x="93482" y="560880"/>
                  </a:lnTo>
                  <a:cubicBezTo>
                    <a:pt x="41853" y="560880"/>
                    <a:pt x="0" y="519027"/>
                    <a:pt x="0" y="467398"/>
                  </a:cubicBezTo>
                  <a:lnTo>
                    <a:pt x="0" y="93482"/>
                  </a:lnTo>
                  <a:close/>
                </a:path>
              </a:pathLst>
            </a:custGeom>
            <a:solidFill>
              <a:srgbClr val="FF66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5122" tIns="27380" rIns="245122" bIns="27380" numCol="1" spcCol="1270" anchor="ctr" anchorCtr="0">
              <a:noAutofit/>
            </a:bodyPr>
            <a:lstStyle/>
            <a:p>
              <a:pPr lvl="0" algn="l" defTabSz="844550">
                <a:lnSpc>
                  <a:spcPct val="90000"/>
                </a:lnSpc>
                <a:spcBef>
                  <a:spcPct val="0"/>
                </a:spcBef>
                <a:spcAft>
                  <a:spcPct val="35000"/>
                </a:spcAft>
              </a:pPr>
              <a:r>
                <a:rPr lang="en-US" sz="1900" kern="1200" dirty="0" smtClean="0"/>
                <a:t>Application</a:t>
              </a:r>
              <a:endParaRPr lang="en-US" sz="1900" kern="1200" dirty="0"/>
            </a:p>
          </p:txBody>
        </p:sp>
      </p:grpSp>
      <p:pic>
        <p:nvPicPr>
          <p:cNvPr id="8" name="Content Placeholder 7"/>
          <p:cNvPicPr>
            <a:picLocks noGrp="1"/>
          </p:cNvPicPr>
          <p:nvPr>
            <p:ph idx="1"/>
          </p:nvPr>
        </p:nvPicPr>
        <p:blipFill rotWithShape="1">
          <a:blip r:embed="rId3"/>
          <a:srcRect l="18795" t="33133" r="16350" b="17169"/>
          <a:stretch/>
        </p:blipFill>
        <p:spPr bwMode="auto">
          <a:xfrm>
            <a:off x="457200" y="1999121"/>
            <a:ext cx="8229600" cy="3545558"/>
          </a:xfrm>
          <a:prstGeom prst="rect">
            <a:avLst/>
          </a:prstGeom>
          <a:ln>
            <a:noFill/>
          </a:ln>
          <a:extLst>
            <a:ext uri="{53640926-AAD7-44D8-BBD7-CCE9431645EC}">
              <a14:shadowObscured xmlns:a14="http://schemas.microsoft.com/office/drawing/2010/main"/>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476" y="2734541"/>
            <a:ext cx="2658511" cy="160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2722" y="1659047"/>
            <a:ext cx="4586288" cy="4041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39449" y="1659047"/>
            <a:ext cx="1406106" cy="307777"/>
          </a:xfrm>
          <a:prstGeom prst="rect">
            <a:avLst/>
          </a:prstGeom>
          <a:noFill/>
        </p:spPr>
        <p:txBody>
          <a:bodyPr wrap="square" rtlCol="0">
            <a:spAutoFit/>
          </a:bodyPr>
          <a:lstStyle/>
          <a:p>
            <a:r>
              <a:rPr lang="en-US" sz="1400" dirty="0" smtClean="0"/>
              <a:t>µV(x10,000,000)</a:t>
            </a:r>
            <a:endParaRPr lang="en-US" sz="1400" dirty="0"/>
          </a:p>
        </p:txBody>
      </p:sp>
      <p:sp>
        <p:nvSpPr>
          <p:cNvPr id="10" name="TextBox 9"/>
          <p:cNvSpPr txBox="1"/>
          <p:nvPr/>
        </p:nvSpPr>
        <p:spPr>
          <a:xfrm>
            <a:off x="8336278" y="5411149"/>
            <a:ext cx="534837" cy="307777"/>
          </a:xfrm>
          <a:prstGeom prst="rect">
            <a:avLst/>
          </a:prstGeom>
          <a:noFill/>
        </p:spPr>
        <p:txBody>
          <a:bodyPr wrap="square" rtlCol="0">
            <a:spAutoFit/>
          </a:bodyPr>
          <a:lstStyle/>
          <a:p>
            <a:r>
              <a:rPr lang="en-US" sz="1400" dirty="0" smtClean="0"/>
              <a:t>min</a:t>
            </a:r>
            <a:endParaRPr lang="en-US" sz="1400" dirty="0"/>
          </a:p>
        </p:txBody>
      </p:sp>
      <p:sp>
        <p:nvSpPr>
          <p:cNvPr id="11" name="Rectangle 10"/>
          <p:cNvSpPr/>
          <p:nvPr/>
        </p:nvSpPr>
        <p:spPr>
          <a:xfrm>
            <a:off x="678898" y="1966824"/>
            <a:ext cx="727208" cy="120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285814" y="5353151"/>
            <a:ext cx="635767" cy="1159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90333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4098"/>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099"/>
                                        </p:tgtEl>
                                        <p:attrNameLst>
                                          <p:attrName>style.visibility</p:attrName>
                                        </p:attrNameLst>
                                      </p:cBhvr>
                                      <p:to>
                                        <p:strVal val="visible"/>
                                      </p:to>
                                    </p:set>
                                  </p:childTnLst>
                                </p:cTn>
                              </p:par>
                              <p:par>
                                <p:cTn id="16" presetID="1" presetClass="exit"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hidden"/>
                                      </p:to>
                                    </p:set>
                                  </p:childTnLst>
                                </p:cTn>
                              </p:par>
                              <p:par>
                                <p:cTn id="18" presetID="1" presetClass="exit"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hidden"/>
                                      </p:to>
                                    </p:set>
                                  </p:childTnLst>
                                </p:cTn>
                              </p:par>
                              <p:par>
                                <p:cTn id="22" presetID="1" presetClass="exit"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57200" y="301930"/>
            <a:ext cx="8229599" cy="1240559"/>
            <a:chOff x="457200" y="301930"/>
            <a:chExt cx="8229599" cy="1240559"/>
          </a:xfrm>
        </p:grpSpPr>
        <p:sp>
          <p:nvSpPr>
            <p:cNvPr id="6" name="Freeform 5"/>
            <p:cNvSpPr/>
            <p:nvPr/>
          </p:nvSpPr>
          <p:spPr>
            <a:xfrm>
              <a:off x="457200" y="582369"/>
              <a:ext cx="8229599" cy="960120"/>
            </a:xfrm>
            <a:custGeom>
              <a:avLst/>
              <a:gdLst>
                <a:gd name="connsiteX0" fmla="*/ 0 w 8229599"/>
                <a:gd name="connsiteY0" fmla="*/ 0 h 807975"/>
                <a:gd name="connsiteX1" fmla="*/ 8229599 w 8229599"/>
                <a:gd name="connsiteY1" fmla="*/ 0 h 807975"/>
                <a:gd name="connsiteX2" fmla="*/ 8229599 w 8229599"/>
                <a:gd name="connsiteY2" fmla="*/ 807975 h 807975"/>
                <a:gd name="connsiteX3" fmla="*/ 0 w 8229599"/>
                <a:gd name="connsiteY3" fmla="*/ 807975 h 807975"/>
                <a:gd name="connsiteX4" fmla="*/ 0 w 8229599"/>
                <a:gd name="connsiteY4" fmla="*/ 0 h 807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599" h="807975">
                  <a:moveTo>
                    <a:pt x="0" y="0"/>
                  </a:moveTo>
                  <a:lnTo>
                    <a:pt x="8229599" y="0"/>
                  </a:lnTo>
                  <a:lnTo>
                    <a:pt x="8229599" y="807975"/>
                  </a:lnTo>
                  <a:lnTo>
                    <a:pt x="0" y="807975"/>
                  </a:lnTo>
                  <a:lnTo>
                    <a:pt x="0" y="0"/>
                  </a:lnTo>
                  <a:close/>
                </a:path>
              </a:pathLst>
            </a:custGeom>
            <a:ln>
              <a:solidFill>
                <a:schemeClr val="tx2">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8708" tIns="395732" rIns="638708" bIns="135128" numCol="1" spcCol="1270" anchor="ctr" anchorCtr="0">
              <a:noAutofit/>
            </a:bodyPr>
            <a:lstStyle/>
            <a:p>
              <a:pPr marL="0" lvl="1" algn="ctr" defTabSz="844550">
                <a:lnSpc>
                  <a:spcPct val="90000"/>
                </a:lnSpc>
                <a:spcBef>
                  <a:spcPct val="0"/>
                </a:spcBef>
                <a:spcAft>
                  <a:spcPct val="15000"/>
                </a:spcAft>
              </a:pPr>
              <a:r>
                <a:rPr lang="en-US" sz="4000" kern="1200" dirty="0" smtClean="0">
                  <a:latin typeface="+mj-lt"/>
                </a:rPr>
                <a:t>Future Work</a:t>
              </a:r>
              <a:endParaRPr lang="en-US" sz="4000" kern="1200" dirty="0">
                <a:latin typeface="+mj-lt"/>
              </a:endParaRPr>
            </a:p>
          </p:txBody>
        </p:sp>
        <p:sp>
          <p:nvSpPr>
            <p:cNvPr id="7" name="Freeform 6"/>
            <p:cNvSpPr/>
            <p:nvPr/>
          </p:nvSpPr>
          <p:spPr>
            <a:xfrm>
              <a:off x="868680" y="301930"/>
              <a:ext cx="5760720" cy="457200"/>
            </a:xfrm>
            <a:custGeom>
              <a:avLst/>
              <a:gdLst>
                <a:gd name="connsiteX0" fmla="*/ 0 w 5760720"/>
                <a:gd name="connsiteY0" fmla="*/ 93482 h 560880"/>
                <a:gd name="connsiteX1" fmla="*/ 93482 w 5760720"/>
                <a:gd name="connsiteY1" fmla="*/ 0 h 560880"/>
                <a:gd name="connsiteX2" fmla="*/ 5667238 w 5760720"/>
                <a:gd name="connsiteY2" fmla="*/ 0 h 560880"/>
                <a:gd name="connsiteX3" fmla="*/ 5760720 w 5760720"/>
                <a:gd name="connsiteY3" fmla="*/ 93482 h 560880"/>
                <a:gd name="connsiteX4" fmla="*/ 5760720 w 5760720"/>
                <a:gd name="connsiteY4" fmla="*/ 467398 h 560880"/>
                <a:gd name="connsiteX5" fmla="*/ 5667238 w 5760720"/>
                <a:gd name="connsiteY5" fmla="*/ 560880 h 560880"/>
                <a:gd name="connsiteX6" fmla="*/ 93482 w 5760720"/>
                <a:gd name="connsiteY6" fmla="*/ 560880 h 560880"/>
                <a:gd name="connsiteX7" fmla="*/ 0 w 5760720"/>
                <a:gd name="connsiteY7" fmla="*/ 467398 h 560880"/>
                <a:gd name="connsiteX8" fmla="*/ 0 w 5760720"/>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560880">
                  <a:moveTo>
                    <a:pt x="0" y="93482"/>
                  </a:moveTo>
                  <a:cubicBezTo>
                    <a:pt x="0" y="41853"/>
                    <a:pt x="41853" y="0"/>
                    <a:pt x="93482" y="0"/>
                  </a:cubicBezTo>
                  <a:lnTo>
                    <a:pt x="5667238" y="0"/>
                  </a:lnTo>
                  <a:cubicBezTo>
                    <a:pt x="5718867" y="0"/>
                    <a:pt x="5760720" y="41853"/>
                    <a:pt x="5760720" y="93482"/>
                  </a:cubicBezTo>
                  <a:lnTo>
                    <a:pt x="5760720" y="467398"/>
                  </a:lnTo>
                  <a:cubicBezTo>
                    <a:pt x="5760720" y="519027"/>
                    <a:pt x="5718867" y="560880"/>
                    <a:pt x="5667238" y="560880"/>
                  </a:cubicBezTo>
                  <a:lnTo>
                    <a:pt x="93482" y="560880"/>
                  </a:lnTo>
                  <a:cubicBezTo>
                    <a:pt x="41853" y="560880"/>
                    <a:pt x="0" y="519027"/>
                    <a:pt x="0" y="467398"/>
                  </a:cubicBezTo>
                  <a:lnTo>
                    <a:pt x="0" y="93482"/>
                  </a:lnTo>
                  <a:close/>
                </a:path>
              </a:pathLst>
            </a:cu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5122" tIns="27380" rIns="245122" bIns="27380" numCol="1" spcCol="1270" anchor="ctr" anchorCtr="0">
              <a:noAutofit/>
            </a:bodyPr>
            <a:lstStyle/>
            <a:p>
              <a:pPr lvl="0" algn="l" defTabSz="844550">
                <a:lnSpc>
                  <a:spcPct val="90000"/>
                </a:lnSpc>
                <a:spcBef>
                  <a:spcPct val="0"/>
                </a:spcBef>
                <a:spcAft>
                  <a:spcPct val="35000"/>
                </a:spcAft>
              </a:pPr>
              <a:r>
                <a:rPr lang="en-US" sz="1900" kern="1200" dirty="0" smtClean="0"/>
                <a:t>Summary</a:t>
              </a:r>
              <a:endParaRPr lang="en-US" sz="1900" kern="1200" dirty="0"/>
            </a:p>
          </p:txBody>
        </p:sp>
      </p:grpSp>
      <p:sp>
        <p:nvSpPr>
          <p:cNvPr id="3" name="Content Placeholder 2"/>
          <p:cNvSpPr>
            <a:spLocks noGrp="1"/>
          </p:cNvSpPr>
          <p:nvPr>
            <p:ph idx="1"/>
          </p:nvPr>
        </p:nvSpPr>
        <p:spPr>
          <a:xfrm>
            <a:off x="457200" y="1828800"/>
            <a:ext cx="8229600" cy="3886199"/>
          </a:xfrm>
        </p:spPr>
        <p:txBody>
          <a:bodyPr/>
          <a:lstStyle/>
          <a:p>
            <a:r>
              <a:rPr lang="en-US" dirty="0" smtClean="0"/>
              <a:t>PMCH vulnerabilities to sample loss</a:t>
            </a:r>
          </a:p>
          <a:p>
            <a:r>
              <a:rPr lang="en-US" dirty="0" smtClean="0"/>
              <a:t>Methods of release</a:t>
            </a:r>
          </a:p>
          <a:p>
            <a:pPr lvl="1"/>
            <a:r>
              <a:rPr lang="en-US" dirty="0" smtClean="0"/>
              <a:t>Permeation tubes</a:t>
            </a:r>
          </a:p>
          <a:p>
            <a:pPr lvl="1"/>
            <a:r>
              <a:rPr lang="en-US" dirty="0" err="1" smtClean="0"/>
              <a:t>Fluoroelastomer</a:t>
            </a:r>
            <a:r>
              <a:rPr lang="en-US" dirty="0" smtClean="0"/>
              <a:t> plug source</a:t>
            </a:r>
          </a:p>
          <a:p>
            <a:pPr lvl="1"/>
            <a:r>
              <a:rPr lang="en-US" dirty="0" smtClean="0"/>
              <a:t>Gas Cylinders</a:t>
            </a:r>
            <a:endParaRPr lang="en-US" dirty="0"/>
          </a:p>
        </p:txBody>
      </p:sp>
      <p:pic>
        <p:nvPicPr>
          <p:cNvPr id="3074" name="Picture 2" descr="C:\Users\000320640\Desktop\Pictures for Seattle SME Poster\DSCN154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385" t="53345" r="22501" b="26390"/>
          <a:stretch/>
        </p:blipFill>
        <p:spPr bwMode="auto">
          <a:xfrm>
            <a:off x="1949569" y="4757468"/>
            <a:ext cx="2622430" cy="75049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000320640\Desktop\Pictures for Seattle SME Poster\DSCN154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171" t="33765" r="9663" b="32209"/>
          <a:stretch/>
        </p:blipFill>
        <p:spPr bwMode="auto">
          <a:xfrm>
            <a:off x="5693434" y="4757468"/>
            <a:ext cx="2122098" cy="750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2354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57200" y="301930"/>
            <a:ext cx="8229599" cy="1240559"/>
            <a:chOff x="457200" y="301930"/>
            <a:chExt cx="8229599" cy="1240559"/>
          </a:xfrm>
        </p:grpSpPr>
        <p:sp>
          <p:nvSpPr>
            <p:cNvPr id="6" name="Freeform 5"/>
            <p:cNvSpPr/>
            <p:nvPr/>
          </p:nvSpPr>
          <p:spPr>
            <a:xfrm>
              <a:off x="457200" y="582369"/>
              <a:ext cx="8229599" cy="960120"/>
            </a:xfrm>
            <a:custGeom>
              <a:avLst/>
              <a:gdLst>
                <a:gd name="connsiteX0" fmla="*/ 0 w 8229599"/>
                <a:gd name="connsiteY0" fmla="*/ 0 h 807975"/>
                <a:gd name="connsiteX1" fmla="*/ 8229599 w 8229599"/>
                <a:gd name="connsiteY1" fmla="*/ 0 h 807975"/>
                <a:gd name="connsiteX2" fmla="*/ 8229599 w 8229599"/>
                <a:gd name="connsiteY2" fmla="*/ 807975 h 807975"/>
                <a:gd name="connsiteX3" fmla="*/ 0 w 8229599"/>
                <a:gd name="connsiteY3" fmla="*/ 807975 h 807975"/>
                <a:gd name="connsiteX4" fmla="*/ 0 w 8229599"/>
                <a:gd name="connsiteY4" fmla="*/ 0 h 807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599" h="807975">
                  <a:moveTo>
                    <a:pt x="0" y="0"/>
                  </a:moveTo>
                  <a:lnTo>
                    <a:pt x="8229599" y="0"/>
                  </a:lnTo>
                  <a:lnTo>
                    <a:pt x="8229599" y="807975"/>
                  </a:lnTo>
                  <a:lnTo>
                    <a:pt x="0" y="807975"/>
                  </a:lnTo>
                  <a:lnTo>
                    <a:pt x="0" y="0"/>
                  </a:lnTo>
                  <a:close/>
                </a:path>
              </a:pathLst>
            </a:custGeom>
            <a:ln>
              <a:solidFill>
                <a:srgbClr val="66000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8708" tIns="395732" rIns="638708" bIns="135128" numCol="1" spcCol="1270" anchor="ctr" anchorCtr="0">
              <a:noAutofit/>
            </a:bodyPr>
            <a:lstStyle/>
            <a:p>
              <a:pPr marL="0" lvl="1" algn="ctr" defTabSz="844550">
                <a:lnSpc>
                  <a:spcPct val="90000"/>
                </a:lnSpc>
                <a:spcBef>
                  <a:spcPct val="0"/>
                </a:spcBef>
                <a:spcAft>
                  <a:spcPct val="15000"/>
                </a:spcAft>
              </a:pPr>
              <a:endParaRPr lang="en-US" sz="4400" kern="1200" dirty="0">
                <a:latin typeface="+mj-lt"/>
              </a:endParaRPr>
            </a:p>
          </p:txBody>
        </p:sp>
        <p:sp>
          <p:nvSpPr>
            <p:cNvPr id="7" name="Freeform 6"/>
            <p:cNvSpPr/>
            <p:nvPr/>
          </p:nvSpPr>
          <p:spPr>
            <a:xfrm>
              <a:off x="868680" y="301930"/>
              <a:ext cx="5760720" cy="457200"/>
            </a:xfrm>
            <a:custGeom>
              <a:avLst/>
              <a:gdLst>
                <a:gd name="connsiteX0" fmla="*/ 0 w 5760720"/>
                <a:gd name="connsiteY0" fmla="*/ 93482 h 560880"/>
                <a:gd name="connsiteX1" fmla="*/ 93482 w 5760720"/>
                <a:gd name="connsiteY1" fmla="*/ 0 h 560880"/>
                <a:gd name="connsiteX2" fmla="*/ 5667238 w 5760720"/>
                <a:gd name="connsiteY2" fmla="*/ 0 h 560880"/>
                <a:gd name="connsiteX3" fmla="*/ 5760720 w 5760720"/>
                <a:gd name="connsiteY3" fmla="*/ 93482 h 560880"/>
                <a:gd name="connsiteX4" fmla="*/ 5760720 w 5760720"/>
                <a:gd name="connsiteY4" fmla="*/ 467398 h 560880"/>
                <a:gd name="connsiteX5" fmla="*/ 5667238 w 5760720"/>
                <a:gd name="connsiteY5" fmla="*/ 560880 h 560880"/>
                <a:gd name="connsiteX6" fmla="*/ 93482 w 5760720"/>
                <a:gd name="connsiteY6" fmla="*/ 560880 h 560880"/>
                <a:gd name="connsiteX7" fmla="*/ 0 w 5760720"/>
                <a:gd name="connsiteY7" fmla="*/ 467398 h 560880"/>
                <a:gd name="connsiteX8" fmla="*/ 0 w 5760720"/>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560880">
                  <a:moveTo>
                    <a:pt x="0" y="93482"/>
                  </a:moveTo>
                  <a:cubicBezTo>
                    <a:pt x="0" y="41853"/>
                    <a:pt x="41853" y="0"/>
                    <a:pt x="93482" y="0"/>
                  </a:cubicBezTo>
                  <a:lnTo>
                    <a:pt x="5667238" y="0"/>
                  </a:lnTo>
                  <a:cubicBezTo>
                    <a:pt x="5718867" y="0"/>
                    <a:pt x="5760720" y="41853"/>
                    <a:pt x="5760720" y="93482"/>
                  </a:cubicBezTo>
                  <a:lnTo>
                    <a:pt x="5760720" y="467398"/>
                  </a:lnTo>
                  <a:cubicBezTo>
                    <a:pt x="5760720" y="519027"/>
                    <a:pt x="5718867" y="560880"/>
                    <a:pt x="5667238" y="560880"/>
                  </a:cubicBezTo>
                  <a:lnTo>
                    <a:pt x="93482" y="560880"/>
                  </a:lnTo>
                  <a:cubicBezTo>
                    <a:pt x="41853" y="560880"/>
                    <a:pt x="0" y="519027"/>
                    <a:pt x="0" y="467398"/>
                  </a:cubicBezTo>
                  <a:lnTo>
                    <a:pt x="0" y="93482"/>
                  </a:lnTo>
                  <a:close/>
                </a:path>
              </a:pathLst>
            </a:custGeom>
            <a:solidFill>
              <a:srgbClr val="66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5122" tIns="27380" rIns="245122" bIns="27380" numCol="1" spcCol="1270" anchor="ctr" anchorCtr="0">
              <a:noAutofit/>
            </a:bodyPr>
            <a:lstStyle/>
            <a:p>
              <a:pPr lvl="0" algn="l" defTabSz="844550">
                <a:lnSpc>
                  <a:spcPct val="90000"/>
                </a:lnSpc>
                <a:spcBef>
                  <a:spcPct val="0"/>
                </a:spcBef>
                <a:spcAft>
                  <a:spcPct val="35000"/>
                </a:spcAft>
              </a:pPr>
              <a:r>
                <a:rPr lang="en-US" sz="1900" kern="1200" dirty="0" smtClean="0"/>
                <a:t>Acknowledgements</a:t>
              </a:r>
              <a:endParaRPr lang="en-US" sz="1900" kern="1200" dirty="0"/>
            </a:p>
          </p:txBody>
        </p:sp>
      </p:grpSp>
      <p:sp>
        <p:nvSpPr>
          <p:cNvPr id="3" name="Content Placeholder 2"/>
          <p:cNvSpPr>
            <a:spLocks noGrp="1"/>
          </p:cNvSpPr>
          <p:nvPr>
            <p:ph idx="1"/>
          </p:nvPr>
        </p:nvSpPr>
        <p:spPr>
          <a:xfrm>
            <a:off x="457200" y="1828800"/>
            <a:ext cx="8229600" cy="3886199"/>
          </a:xfrm>
        </p:spPr>
        <p:txBody>
          <a:bodyPr>
            <a:normAutofit fontScale="92500" lnSpcReduction="10000"/>
          </a:bodyPr>
          <a:lstStyle/>
          <a:p>
            <a:pPr marL="0" indent="0">
              <a:buNone/>
            </a:pPr>
            <a:r>
              <a:rPr lang="en-US" dirty="0"/>
              <a:t>This publication was developed under Contract No. 200-2009-31933, awarded by the National Institute for Occupational Safety and Health (NIOSH). The findings and conclusions in this report are those of the authors and do not reflect the official policies of the Department of Health and Human Services; nor does the mention of trade names, commercial practices, or organizations imply endorsement by the U.S. Government.</a:t>
            </a:r>
          </a:p>
          <a:p>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3072" y="759130"/>
            <a:ext cx="3017853" cy="804564"/>
          </a:xfrm>
          <a:prstGeom prst="rect">
            <a:avLst/>
          </a:prstGeom>
        </p:spPr>
      </p:pic>
    </p:spTree>
    <p:extLst>
      <p:ext uri="{BB962C8B-B14F-4D97-AF65-F5344CB8AC3E}">
        <p14:creationId xmlns:p14="http://schemas.microsoft.com/office/powerpoint/2010/main" val="4274740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57200" y="301930"/>
            <a:ext cx="8229599" cy="1240559"/>
            <a:chOff x="457200" y="301930"/>
            <a:chExt cx="8229599" cy="1240559"/>
          </a:xfrm>
        </p:grpSpPr>
        <p:sp>
          <p:nvSpPr>
            <p:cNvPr id="6" name="Freeform 5"/>
            <p:cNvSpPr/>
            <p:nvPr/>
          </p:nvSpPr>
          <p:spPr>
            <a:xfrm>
              <a:off x="457200" y="582369"/>
              <a:ext cx="8229599" cy="960120"/>
            </a:xfrm>
            <a:custGeom>
              <a:avLst/>
              <a:gdLst>
                <a:gd name="connsiteX0" fmla="*/ 0 w 8229599"/>
                <a:gd name="connsiteY0" fmla="*/ 0 h 807975"/>
                <a:gd name="connsiteX1" fmla="*/ 8229599 w 8229599"/>
                <a:gd name="connsiteY1" fmla="*/ 0 h 807975"/>
                <a:gd name="connsiteX2" fmla="*/ 8229599 w 8229599"/>
                <a:gd name="connsiteY2" fmla="*/ 807975 h 807975"/>
                <a:gd name="connsiteX3" fmla="*/ 0 w 8229599"/>
                <a:gd name="connsiteY3" fmla="*/ 807975 h 807975"/>
                <a:gd name="connsiteX4" fmla="*/ 0 w 8229599"/>
                <a:gd name="connsiteY4" fmla="*/ 0 h 807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599" h="807975">
                  <a:moveTo>
                    <a:pt x="0" y="0"/>
                  </a:moveTo>
                  <a:lnTo>
                    <a:pt x="8229599" y="0"/>
                  </a:lnTo>
                  <a:lnTo>
                    <a:pt x="8229599" y="807975"/>
                  </a:lnTo>
                  <a:lnTo>
                    <a:pt x="0" y="807975"/>
                  </a:lnTo>
                  <a:lnTo>
                    <a:pt x="0" y="0"/>
                  </a:lnTo>
                  <a:close/>
                </a:path>
              </a:pathLst>
            </a:custGeom>
            <a:ln>
              <a:solidFill>
                <a:schemeClr val="tx2">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8708" tIns="395732" rIns="638708" bIns="135128" numCol="1" spcCol="1270" anchor="ctr" anchorCtr="0">
              <a:noAutofit/>
            </a:bodyPr>
            <a:lstStyle/>
            <a:p>
              <a:pPr marL="0" lvl="1" algn="ctr" defTabSz="844550">
                <a:lnSpc>
                  <a:spcPct val="90000"/>
                </a:lnSpc>
                <a:spcBef>
                  <a:spcPct val="0"/>
                </a:spcBef>
                <a:spcAft>
                  <a:spcPct val="15000"/>
                </a:spcAft>
              </a:pPr>
              <a:r>
                <a:rPr lang="en-US" sz="4000" kern="1200" dirty="0" smtClean="0">
                  <a:latin typeface="+mj-lt"/>
                </a:rPr>
                <a:t>Conclusions</a:t>
              </a:r>
              <a:endParaRPr lang="en-US" sz="4000" kern="1200" dirty="0">
                <a:latin typeface="+mj-lt"/>
              </a:endParaRPr>
            </a:p>
          </p:txBody>
        </p:sp>
        <p:sp>
          <p:nvSpPr>
            <p:cNvPr id="7" name="Freeform 6"/>
            <p:cNvSpPr/>
            <p:nvPr/>
          </p:nvSpPr>
          <p:spPr>
            <a:xfrm>
              <a:off x="868680" y="301930"/>
              <a:ext cx="5760720" cy="457200"/>
            </a:xfrm>
            <a:custGeom>
              <a:avLst/>
              <a:gdLst>
                <a:gd name="connsiteX0" fmla="*/ 0 w 5760720"/>
                <a:gd name="connsiteY0" fmla="*/ 93482 h 560880"/>
                <a:gd name="connsiteX1" fmla="*/ 93482 w 5760720"/>
                <a:gd name="connsiteY1" fmla="*/ 0 h 560880"/>
                <a:gd name="connsiteX2" fmla="*/ 5667238 w 5760720"/>
                <a:gd name="connsiteY2" fmla="*/ 0 h 560880"/>
                <a:gd name="connsiteX3" fmla="*/ 5760720 w 5760720"/>
                <a:gd name="connsiteY3" fmla="*/ 93482 h 560880"/>
                <a:gd name="connsiteX4" fmla="*/ 5760720 w 5760720"/>
                <a:gd name="connsiteY4" fmla="*/ 467398 h 560880"/>
                <a:gd name="connsiteX5" fmla="*/ 5667238 w 5760720"/>
                <a:gd name="connsiteY5" fmla="*/ 560880 h 560880"/>
                <a:gd name="connsiteX6" fmla="*/ 93482 w 5760720"/>
                <a:gd name="connsiteY6" fmla="*/ 560880 h 560880"/>
                <a:gd name="connsiteX7" fmla="*/ 0 w 5760720"/>
                <a:gd name="connsiteY7" fmla="*/ 467398 h 560880"/>
                <a:gd name="connsiteX8" fmla="*/ 0 w 5760720"/>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560880">
                  <a:moveTo>
                    <a:pt x="0" y="93482"/>
                  </a:moveTo>
                  <a:cubicBezTo>
                    <a:pt x="0" y="41853"/>
                    <a:pt x="41853" y="0"/>
                    <a:pt x="93482" y="0"/>
                  </a:cubicBezTo>
                  <a:lnTo>
                    <a:pt x="5667238" y="0"/>
                  </a:lnTo>
                  <a:cubicBezTo>
                    <a:pt x="5718867" y="0"/>
                    <a:pt x="5760720" y="41853"/>
                    <a:pt x="5760720" y="93482"/>
                  </a:cubicBezTo>
                  <a:lnTo>
                    <a:pt x="5760720" y="467398"/>
                  </a:lnTo>
                  <a:cubicBezTo>
                    <a:pt x="5760720" y="519027"/>
                    <a:pt x="5718867" y="560880"/>
                    <a:pt x="5667238" y="560880"/>
                  </a:cubicBezTo>
                  <a:lnTo>
                    <a:pt x="93482" y="560880"/>
                  </a:lnTo>
                  <a:cubicBezTo>
                    <a:pt x="41853" y="560880"/>
                    <a:pt x="0" y="519027"/>
                    <a:pt x="0" y="467398"/>
                  </a:cubicBezTo>
                  <a:lnTo>
                    <a:pt x="0" y="93482"/>
                  </a:lnTo>
                  <a:close/>
                </a:path>
              </a:pathLst>
            </a:cu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5122" tIns="27380" rIns="245122" bIns="27380" numCol="1" spcCol="1270" anchor="ctr" anchorCtr="0">
              <a:noAutofit/>
            </a:bodyPr>
            <a:lstStyle/>
            <a:p>
              <a:pPr lvl="0" algn="l" defTabSz="844550">
                <a:lnSpc>
                  <a:spcPct val="90000"/>
                </a:lnSpc>
                <a:spcBef>
                  <a:spcPct val="0"/>
                </a:spcBef>
                <a:spcAft>
                  <a:spcPct val="35000"/>
                </a:spcAft>
              </a:pPr>
              <a:r>
                <a:rPr lang="en-US" sz="1900" kern="1200" dirty="0" smtClean="0"/>
                <a:t>Summary</a:t>
              </a:r>
              <a:endParaRPr lang="en-US" sz="1900" kern="1200" dirty="0"/>
            </a:p>
          </p:txBody>
        </p:sp>
      </p:grpSp>
      <p:sp>
        <p:nvSpPr>
          <p:cNvPr id="3" name="Content Placeholder 2"/>
          <p:cNvSpPr>
            <a:spLocks noGrp="1"/>
          </p:cNvSpPr>
          <p:nvPr>
            <p:ph idx="1"/>
          </p:nvPr>
        </p:nvSpPr>
        <p:spPr>
          <a:xfrm>
            <a:off x="457200" y="1828800"/>
            <a:ext cx="8229600" cy="3886199"/>
          </a:xfrm>
        </p:spPr>
        <p:txBody>
          <a:bodyPr/>
          <a:lstStyle/>
          <a:p>
            <a:r>
              <a:rPr lang="en-US" dirty="0" smtClean="0"/>
              <a:t>Unsuccessful separation when using Freon gases</a:t>
            </a:r>
          </a:p>
          <a:p>
            <a:r>
              <a:rPr lang="en-US" dirty="0" smtClean="0"/>
              <a:t>PMCH is a favorable tracer selection</a:t>
            </a:r>
          </a:p>
          <a:p>
            <a:pPr lvl="1"/>
            <a:r>
              <a:rPr lang="en-US" dirty="0" smtClean="0"/>
              <a:t>Successful separation</a:t>
            </a:r>
          </a:p>
          <a:p>
            <a:pPr lvl="1"/>
            <a:r>
              <a:rPr lang="en-US" dirty="0" smtClean="0"/>
              <a:t>Encouraging previous applications</a:t>
            </a:r>
          </a:p>
          <a:p>
            <a:r>
              <a:rPr lang="en-US" dirty="0" smtClean="0"/>
              <a:t>A simple GC method has been developed</a:t>
            </a:r>
          </a:p>
        </p:txBody>
      </p:sp>
    </p:spTree>
    <p:extLst>
      <p:ext uri="{BB962C8B-B14F-4D97-AF65-F5344CB8AC3E}">
        <p14:creationId xmlns:p14="http://schemas.microsoft.com/office/powerpoint/2010/main" val="34895630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57200" y="301930"/>
            <a:ext cx="8229599" cy="1240559"/>
            <a:chOff x="457200" y="301930"/>
            <a:chExt cx="8229599" cy="1240559"/>
          </a:xfrm>
        </p:grpSpPr>
        <p:sp>
          <p:nvSpPr>
            <p:cNvPr id="6" name="Freeform 5"/>
            <p:cNvSpPr/>
            <p:nvPr/>
          </p:nvSpPr>
          <p:spPr>
            <a:xfrm>
              <a:off x="457200" y="582369"/>
              <a:ext cx="8229599" cy="960120"/>
            </a:xfrm>
            <a:custGeom>
              <a:avLst/>
              <a:gdLst>
                <a:gd name="connsiteX0" fmla="*/ 0 w 8229599"/>
                <a:gd name="connsiteY0" fmla="*/ 0 h 807975"/>
                <a:gd name="connsiteX1" fmla="*/ 8229599 w 8229599"/>
                <a:gd name="connsiteY1" fmla="*/ 0 h 807975"/>
                <a:gd name="connsiteX2" fmla="*/ 8229599 w 8229599"/>
                <a:gd name="connsiteY2" fmla="*/ 807975 h 807975"/>
                <a:gd name="connsiteX3" fmla="*/ 0 w 8229599"/>
                <a:gd name="connsiteY3" fmla="*/ 807975 h 807975"/>
                <a:gd name="connsiteX4" fmla="*/ 0 w 8229599"/>
                <a:gd name="connsiteY4" fmla="*/ 0 h 807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599" h="807975">
                  <a:moveTo>
                    <a:pt x="0" y="0"/>
                  </a:moveTo>
                  <a:lnTo>
                    <a:pt x="8229599" y="0"/>
                  </a:lnTo>
                  <a:lnTo>
                    <a:pt x="8229599" y="807975"/>
                  </a:lnTo>
                  <a:lnTo>
                    <a:pt x="0" y="807975"/>
                  </a:lnTo>
                  <a:lnTo>
                    <a:pt x="0" y="0"/>
                  </a:lnTo>
                  <a:close/>
                </a:path>
              </a:pathLst>
            </a:custGeom>
            <a:ln>
              <a:solidFill>
                <a:schemeClr val="tx2">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8708" tIns="395732" rIns="638708" bIns="135128" numCol="1" spcCol="1270" anchor="ctr" anchorCtr="0">
              <a:noAutofit/>
            </a:bodyPr>
            <a:lstStyle/>
            <a:p>
              <a:pPr marL="0" lvl="1" algn="ctr" defTabSz="844550">
                <a:lnSpc>
                  <a:spcPct val="90000"/>
                </a:lnSpc>
                <a:spcBef>
                  <a:spcPct val="0"/>
                </a:spcBef>
                <a:spcAft>
                  <a:spcPct val="15000"/>
                </a:spcAft>
              </a:pPr>
              <a:r>
                <a:rPr lang="en-US" sz="4000" kern="1200" dirty="0" smtClean="0">
                  <a:latin typeface="+mj-lt"/>
                </a:rPr>
                <a:t>Thank you</a:t>
              </a:r>
              <a:endParaRPr lang="en-US" sz="4000" kern="1200" dirty="0">
                <a:latin typeface="+mj-lt"/>
              </a:endParaRPr>
            </a:p>
          </p:txBody>
        </p:sp>
        <p:sp>
          <p:nvSpPr>
            <p:cNvPr id="7" name="Freeform 6"/>
            <p:cNvSpPr/>
            <p:nvPr/>
          </p:nvSpPr>
          <p:spPr>
            <a:xfrm>
              <a:off x="868680" y="301930"/>
              <a:ext cx="5760720" cy="457200"/>
            </a:xfrm>
            <a:custGeom>
              <a:avLst/>
              <a:gdLst>
                <a:gd name="connsiteX0" fmla="*/ 0 w 5760720"/>
                <a:gd name="connsiteY0" fmla="*/ 93482 h 560880"/>
                <a:gd name="connsiteX1" fmla="*/ 93482 w 5760720"/>
                <a:gd name="connsiteY1" fmla="*/ 0 h 560880"/>
                <a:gd name="connsiteX2" fmla="*/ 5667238 w 5760720"/>
                <a:gd name="connsiteY2" fmla="*/ 0 h 560880"/>
                <a:gd name="connsiteX3" fmla="*/ 5760720 w 5760720"/>
                <a:gd name="connsiteY3" fmla="*/ 93482 h 560880"/>
                <a:gd name="connsiteX4" fmla="*/ 5760720 w 5760720"/>
                <a:gd name="connsiteY4" fmla="*/ 467398 h 560880"/>
                <a:gd name="connsiteX5" fmla="*/ 5667238 w 5760720"/>
                <a:gd name="connsiteY5" fmla="*/ 560880 h 560880"/>
                <a:gd name="connsiteX6" fmla="*/ 93482 w 5760720"/>
                <a:gd name="connsiteY6" fmla="*/ 560880 h 560880"/>
                <a:gd name="connsiteX7" fmla="*/ 0 w 5760720"/>
                <a:gd name="connsiteY7" fmla="*/ 467398 h 560880"/>
                <a:gd name="connsiteX8" fmla="*/ 0 w 5760720"/>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560880">
                  <a:moveTo>
                    <a:pt x="0" y="93482"/>
                  </a:moveTo>
                  <a:cubicBezTo>
                    <a:pt x="0" y="41853"/>
                    <a:pt x="41853" y="0"/>
                    <a:pt x="93482" y="0"/>
                  </a:cubicBezTo>
                  <a:lnTo>
                    <a:pt x="5667238" y="0"/>
                  </a:lnTo>
                  <a:cubicBezTo>
                    <a:pt x="5718867" y="0"/>
                    <a:pt x="5760720" y="41853"/>
                    <a:pt x="5760720" y="93482"/>
                  </a:cubicBezTo>
                  <a:lnTo>
                    <a:pt x="5760720" y="467398"/>
                  </a:lnTo>
                  <a:cubicBezTo>
                    <a:pt x="5760720" y="519027"/>
                    <a:pt x="5718867" y="560880"/>
                    <a:pt x="5667238" y="560880"/>
                  </a:cubicBezTo>
                  <a:lnTo>
                    <a:pt x="93482" y="560880"/>
                  </a:lnTo>
                  <a:cubicBezTo>
                    <a:pt x="41853" y="560880"/>
                    <a:pt x="0" y="519027"/>
                    <a:pt x="0" y="467398"/>
                  </a:cubicBezTo>
                  <a:lnTo>
                    <a:pt x="0" y="93482"/>
                  </a:lnTo>
                  <a:close/>
                </a:path>
              </a:pathLst>
            </a:cu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5122" tIns="27380" rIns="245122" bIns="27380" numCol="1" spcCol="1270" anchor="ctr" anchorCtr="0">
              <a:noAutofit/>
            </a:bodyPr>
            <a:lstStyle/>
            <a:p>
              <a:pPr lvl="0" algn="l" defTabSz="844550">
                <a:lnSpc>
                  <a:spcPct val="90000"/>
                </a:lnSpc>
                <a:spcBef>
                  <a:spcPct val="0"/>
                </a:spcBef>
                <a:spcAft>
                  <a:spcPct val="35000"/>
                </a:spcAft>
              </a:pPr>
              <a:r>
                <a:rPr lang="en-US" sz="1900" kern="1200" dirty="0" smtClean="0"/>
                <a:t>Summary</a:t>
              </a:r>
              <a:endParaRPr lang="en-US" sz="1900" kern="1200" dirty="0"/>
            </a:p>
          </p:txBody>
        </p:sp>
      </p:grpSp>
      <p:sp>
        <p:nvSpPr>
          <p:cNvPr id="3" name="Content Placeholder 2"/>
          <p:cNvSpPr>
            <a:spLocks noGrp="1"/>
          </p:cNvSpPr>
          <p:nvPr>
            <p:ph idx="1"/>
          </p:nvPr>
        </p:nvSpPr>
        <p:spPr>
          <a:xfrm>
            <a:off x="457200" y="1828800"/>
            <a:ext cx="8229600" cy="3886199"/>
          </a:xfrm>
        </p:spPr>
        <p:txBody>
          <a:bodyPr anchor="ctr"/>
          <a:lstStyle/>
          <a:p>
            <a:pPr marL="0" indent="0" algn="ctr">
              <a:buNone/>
            </a:pPr>
            <a:r>
              <a:rPr lang="en-US" dirty="0" smtClean="0"/>
              <a:t>Questions?</a:t>
            </a:r>
            <a:endParaRPr lang="en-US" dirty="0"/>
          </a:p>
        </p:txBody>
      </p:sp>
    </p:spTree>
    <p:extLst>
      <p:ext uri="{BB962C8B-B14F-4D97-AF65-F5344CB8AC3E}">
        <p14:creationId xmlns:p14="http://schemas.microsoft.com/office/powerpoint/2010/main" val="20373622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Outline</a:t>
            </a:r>
            <a:endParaRPr lang="en-US"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430193413"/>
              </p:ext>
            </p:extLst>
          </p:nvPr>
        </p:nvGraphicFramePr>
        <p:xfrm>
          <a:off x="457200" y="1335998"/>
          <a:ext cx="8229600" cy="438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53812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57200" y="301930"/>
            <a:ext cx="8229599" cy="1240559"/>
            <a:chOff x="457200" y="301930"/>
            <a:chExt cx="8229599" cy="1240559"/>
          </a:xfrm>
        </p:grpSpPr>
        <p:sp>
          <p:nvSpPr>
            <p:cNvPr id="6" name="Freeform 5"/>
            <p:cNvSpPr/>
            <p:nvPr/>
          </p:nvSpPr>
          <p:spPr>
            <a:xfrm>
              <a:off x="457200" y="582369"/>
              <a:ext cx="8229599" cy="960120"/>
            </a:xfrm>
            <a:custGeom>
              <a:avLst/>
              <a:gdLst>
                <a:gd name="connsiteX0" fmla="*/ 0 w 8229599"/>
                <a:gd name="connsiteY0" fmla="*/ 0 h 807975"/>
                <a:gd name="connsiteX1" fmla="*/ 8229599 w 8229599"/>
                <a:gd name="connsiteY1" fmla="*/ 0 h 807975"/>
                <a:gd name="connsiteX2" fmla="*/ 8229599 w 8229599"/>
                <a:gd name="connsiteY2" fmla="*/ 807975 h 807975"/>
                <a:gd name="connsiteX3" fmla="*/ 0 w 8229599"/>
                <a:gd name="connsiteY3" fmla="*/ 807975 h 807975"/>
                <a:gd name="connsiteX4" fmla="*/ 0 w 8229599"/>
                <a:gd name="connsiteY4" fmla="*/ 0 h 807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599" h="807975">
                  <a:moveTo>
                    <a:pt x="0" y="0"/>
                  </a:moveTo>
                  <a:lnTo>
                    <a:pt x="8229599" y="0"/>
                  </a:lnTo>
                  <a:lnTo>
                    <a:pt x="8229599" y="807975"/>
                  </a:lnTo>
                  <a:lnTo>
                    <a:pt x="0" y="807975"/>
                  </a:lnTo>
                  <a:lnTo>
                    <a:pt x="0" y="0"/>
                  </a:lnTo>
                  <a:close/>
                </a:path>
              </a:pathLst>
            </a:custGeom>
            <a:ln>
              <a:solidFill>
                <a:srgbClr val="66000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8708" tIns="395732" rIns="638708" bIns="135128" numCol="1" spcCol="1270" anchor="ctr" anchorCtr="0">
              <a:noAutofit/>
            </a:bodyPr>
            <a:lstStyle/>
            <a:p>
              <a:pPr marL="0" lvl="1" algn="ctr" defTabSz="844550">
                <a:lnSpc>
                  <a:spcPct val="90000"/>
                </a:lnSpc>
                <a:spcBef>
                  <a:spcPct val="0"/>
                </a:spcBef>
                <a:spcAft>
                  <a:spcPct val="15000"/>
                </a:spcAft>
              </a:pPr>
              <a:r>
                <a:rPr lang="en-US" sz="4400" dirty="0" smtClean="0">
                  <a:latin typeface="+mj-lt"/>
                </a:rPr>
                <a:t>Project Objective</a:t>
              </a:r>
              <a:endParaRPr lang="en-US" sz="4400" kern="1200" dirty="0">
                <a:latin typeface="+mj-lt"/>
              </a:endParaRPr>
            </a:p>
          </p:txBody>
        </p:sp>
        <p:sp>
          <p:nvSpPr>
            <p:cNvPr id="7" name="Freeform 6"/>
            <p:cNvSpPr/>
            <p:nvPr/>
          </p:nvSpPr>
          <p:spPr>
            <a:xfrm>
              <a:off x="868680" y="301930"/>
              <a:ext cx="5760720" cy="457200"/>
            </a:xfrm>
            <a:custGeom>
              <a:avLst/>
              <a:gdLst>
                <a:gd name="connsiteX0" fmla="*/ 0 w 5760720"/>
                <a:gd name="connsiteY0" fmla="*/ 93482 h 560880"/>
                <a:gd name="connsiteX1" fmla="*/ 93482 w 5760720"/>
                <a:gd name="connsiteY1" fmla="*/ 0 h 560880"/>
                <a:gd name="connsiteX2" fmla="*/ 5667238 w 5760720"/>
                <a:gd name="connsiteY2" fmla="*/ 0 h 560880"/>
                <a:gd name="connsiteX3" fmla="*/ 5760720 w 5760720"/>
                <a:gd name="connsiteY3" fmla="*/ 93482 h 560880"/>
                <a:gd name="connsiteX4" fmla="*/ 5760720 w 5760720"/>
                <a:gd name="connsiteY4" fmla="*/ 467398 h 560880"/>
                <a:gd name="connsiteX5" fmla="*/ 5667238 w 5760720"/>
                <a:gd name="connsiteY5" fmla="*/ 560880 h 560880"/>
                <a:gd name="connsiteX6" fmla="*/ 93482 w 5760720"/>
                <a:gd name="connsiteY6" fmla="*/ 560880 h 560880"/>
                <a:gd name="connsiteX7" fmla="*/ 0 w 5760720"/>
                <a:gd name="connsiteY7" fmla="*/ 467398 h 560880"/>
                <a:gd name="connsiteX8" fmla="*/ 0 w 5760720"/>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560880">
                  <a:moveTo>
                    <a:pt x="0" y="93482"/>
                  </a:moveTo>
                  <a:cubicBezTo>
                    <a:pt x="0" y="41853"/>
                    <a:pt x="41853" y="0"/>
                    <a:pt x="93482" y="0"/>
                  </a:cubicBezTo>
                  <a:lnTo>
                    <a:pt x="5667238" y="0"/>
                  </a:lnTo>
                  <a:cubicBezTo>
                    <a:pt x="5718867" y="0"/>
                    <a:pt x="5760720" y="41853"/>
                    <a:pt x="5760720" y="93482"/>
                  </a:cubicBezTo>
                  <a:lnTo>
                    <a:pt x="5760720" y="467398"/>
                  </a:lnTo>
                  <a:cubicBezTo>
                    <a:pt x="5760720" y="519027"/>
                    <a:pt x="5718867" y="560880"/>
                    <a:pt x="5667238" y="560880"/>
                  </a:cubicBezTo>
                  <a:lnTo>
                    <a:pt x="93482" y="560880"/>
                  </a:lnTo>
                  <a:cubicBezTo>
                    <a:pt x="41853" y="560880"/>
                    <a:pt x="0" y="519027"/>
                    <a:pt x="0" y="467398"/>
                  </a:cubicBezTo>
                  <a:lnTo>
                    <a:pt x="0" y="93482"/>
                  </a:lnTo>
                  <a:close/>
                </a:path>
              </a:pathLst>
            </a:custGeom>
            <a:solidFill>
              <a:srgbClr val="66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5122" tIns="27380" rIns="245122" bIns="27380" numCol="1" spcCol="1270" anchor="ctr" anchorCtr="0">
              <a:noAutofit/>
            </a:bodyPr>
            <a:lstStyle/>
            <a:p>
              <a:pPr lvl="0" algn="l" defTabSz="844550">
                <a:lnSpc>
                  <a:spcPct val="90000"/>
                </a:lnSpc>
                <a:spcBef>
                  <a:spcPct val="0"/>
                </a:spcBef>
                <a:spcAft>
                  <a:spcPct val="35000"/>
                </a:spcAft>
              </a:pPr>
              <a:r>
                <a:rPr lang="en-US" sz="1900" kern="1200" dirty="0" smtClean="0"/>
                <a:t>Background</a:t>
              </a:r>
              <a:endParaRPr lang="en-US" sz="1900" kern="1200" dirty="0"/>
            </a:p>
          </p:txBody>
        </p:sp>
      </p:grpSp>
      <p:sp>
        <p:nvSpPr>
          <p:cNvPr id="3" name="Content Placeholder 2"/>
          <p:cNvSpPr>
            <a:spLocks noGrp="1"/>
          </p:cNvSpPr>
          <p:nvPr>
            <p:ph idx="1"/>
          </p:nvPr>
        </p:nvSpPr>
        <p:spPr>
          <a:xfrm>
            <a:off x="457200" y="1828800"/>
            <a:ext cx="8229600" cy="3886199"/>
          </a:xfrm>
        </p:spPr>
        <p:txBody>
          <a:bodyPr>
            <a:normAutofit/>
          </a:bodyPr>
          <a:lstStyle/>
          <a:p>
            <a:r>
              <a:rPr lang="en-US" dirty="0" smtClean="0"/>
              <a:t>To select a safe novel tracer</a:t>
            </a:r>
          </a:p>
          <a:p>
            <a:r>
              <a:rPr lang="en-US" dirty="0" smtClean="0"/>
              <a:t>Novel tracer must have similar sensitivity to current tracers</a:t>
            </a:r>
          </a:p>
          <a:p>
            <a:r>
              <a:rPr lang="en-US" dirty="0" smtClean="0"/>
              <a:t>Develop one analysis method to allow for concurrent deployment of tracers</a:t>
            </a:r>
            <a:endParaRPr lang="en-US" baseline="-25000" dirty="0" smtClean="0"/>
          </a:p>
        </p:txBody>
      </p:sp>
    </p:spTree>
    <p:extLst>
      <p:ext uri="{BB962C8B-B14F-4D97-AF65-F5344CB8AC3E}">
        <p14:creationId xmlns:p14="http://schemas.microsoft.com/office/powerpoint/2010/main" val="12032459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57200" y="301930"/>
            <a:ext cx="8229599" cy="1240559"/>
            <a:chOff x="457200" y="301930"/>
            <a:chExt cx="8229599" cy="1240559"/>
          </a:xfrm>
        </p:grpSpPr>
        <p:sp>
          <p:nvSpPr>
            <p:cNvPr id="6" name="Freeform 5"/>
            <p:cNvSpPr/>
            <p:nvPr/>
          </p:nvSpPr>
          <p:spPr>
            <a:xfrm>
              <a:off x="457200" y="582369"/>
              <a:ext cx="8229599" cy="960120"/>
            </a:xfrm>
            <a:custGeom>
              <a:avLst/>
              <a:gdLst>
                <a:gd name="connsiteX0" fmla="*/ 0 w 8229599"/>
                <a:gd name="connsiteY0" fmla="*/ 0 h 807975"/>
                <a:gd name="connsiteX1" fmla="*/ 8229599 w 8229599"/>
                <a:gd name="connsiteY1" fmla="*/ 0 h 807975"/>
                <a:gd name="connsiteX2" fmla="*/ 8229599 w 8229599"/>
                <a:gd name="connsiteY2" fmla="*/ 807975 h 807975"/>
                <a:gd name="connsiteX3" fmla="*/ 0 w 8229599"/>
                <a:gd name="connsiteY3" fmla="*/ 807975 h 807975"/>
                <a:gd name="connsiteX4" fmla="*/ 0 w 8229599"/>
                <a:gd name="connsiteY4" fmla="*/ 0 h 807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599" h="807975">
                  <a:moveTo>
                    <a:pt x="0" y="0"/>
                  </a:moveTo>
                  <a:lnTo>
                    <a:pt x="8229599" y="0"/>
                  </a:lnTo>
                  <a:lnTo>
                    <a:pt x="8229599" y="807975"/>
                  </a:lnTo>
                  <a:lnTo>
                    <a:pt x="0" y="807975"/>
                  </a:lnTo>
                  <a:lnTo>
                    <a:pt x="0" y="0"/>
                  </a:lnTo>
                  <a:close/>
                </a:path>
              </a:pathLst>
            </a:custGeom>
            <a:ln>
              <a:solidFill>
                <a:srgbClr val="66000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8708" tIns="395732" rIns="638708" bIns="135128" numCol="1" spcCol="1270" anchor="ctr" anchorCtr="0">
              <a:noAutofit/>
            </a:bodyPr>
            <a:lstStyle/>
            <a:p>
              <a:pPr marL="0" lvl="1" algn="ctr" defTabSz="844550">
                <a:lnSpc>
                  <a:spcPct val="90000"/>
                </a:lnSpc>
                <a:spcBef>
                  <a:spcPct val="0"/>
                </a:spcBef>
                <a:spcAft>
                  <a:spcPct val="15000"/>
                </a:spcAft>
              </a:pPr>
              <a:r>
                <a:rPr lang="en-US" sz="4400" dirty="0" smtClean="0">
                  <a:latin typeface="+mj-lt"/>
                </a:rPr>
                <a:t>Tracer Technique</a:t>
              </a:r>
              <a:endParaRPr lang="en-US" sz="4400" kern="1200" dirty="0">
                <a:latin typeface="+mj-lt"/>
              </a:endParaRPr>
            </a:p>
          </p:txBody>
        </p:sp>
        <p:sp>
          <p:nvSpPr>
            <p:cNvPr id="7" name="Freeform 6"/>
            <p:cNvSpPr/>
            <p:nvPr/>
          </p:nvSpPr>
          <p:spPr>
            <a:xfrm>
              <a:off x="868680" y="301930"/>
              <a:ext cx="5760720" cy="457200"/>
            </a:xfrm>
            <a:custGeom>
              <a:avLst/>
              <a:gdLst>
                <a:gd name="connsiteX0" fmla="*/ 0 w 5760720"/>
                <a:gd name="connsiteY0" fmla="*/ 93482 h 560880"/>
                <a:gd name="connsiteX1" fmla="*/ 93482 w 5760720"/>
                <a:gd name="connsiteY1" fmla="*/ 0 h 560880"/>
                <a:gd name="connsiteX2" fmla="*/ 5667238 w 5760720"/>
                <a:gd name="connsiteY2" fmla="*/ 0 h 560880"/>
                <a:gd name="connsiteX3" fmla="*/ 5760720 w 5760720"/>
                <a:gd name="connsiteY3" fmla="*/ 93482 h 560880"/>
                <a:gd name="connsiteX4" fmla="*/ 5760720 w 5760720"/>
                <a:gd name="connsiteY4" fmla="*/ 467398 h 560880"/>
                <a:gd name="connsiteX5" fmla="*/ 5667238 w 5760720"/>
                <a:gd name="connsiteY5" fmla="*/ 560880 h 560880"/>
                <a:gd name="connsiteX6" fmla="*/ 93482 w 5760720"/>
                <a:gd name="connsiteY6" fmla="*/ 560880 h 560880"/>
                <a:gd name="connsiteX7" fmla="*/ 0 w 5760720"/>
                <a:gd name="connsiteY7" fmla="*/ 467398 h 560880"/>
                <a:gd name="connsiteX8" fmla="*/ 0 w 5760720"/>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560880">
                  <a:moveTo>
                    <a:pt x="0" y="93482"/>
                  </a:moveTo>
                  <a:cubicBezTo>
                    <a:pt x="0" y="41853"/>
                    <a:pt x="41853" y="0"/>
                    <a:pt x="93482" y="0"/>
                  </a:cubicBezTo>
                  <a:lnTo>
                    <a:pt x="5667238" y="0"/>
                  </a:lnTo>
                  <a:cubicBezTo>
                    <a:pt x="5718867" y="0"/>
                    <a:pt x="5760720" y="41853"/>
                    <a:pt x="5760720" y="93482"/>
                  </a:cubicBezTo>
                  <a:lnTo>
                    <a:pt x="5760720" y="467398"/>
                  </a:lnTo>
                  <a:cubicBezTo>
                    <a:pt x="5760720" y="519027"/>
                    <a:pt x="5718867" y="560880"/>
                    <a:pt x="5667238" y="560880"/>
                  </a:cubicBezTo>
                  <a:lnTo>
                    <a:pt x="93482" y="560880"/>
                  </a:lnTo>
                  <a:cubicBezTo>
                    <a:pt x="41853" y="560880"/>
                    <a:pt x="0" y="519027"/>
                    <a:pt x="0" y="467398"/>
                  </a:cubicBezTo>
                  <a:lnTo>
                    <a:pt x="0" y="93482"/>
                  </a:lnTo>
                  <a:close/>
                </a:path>
              </a:pathLst>
            </a:custGeom>
            <a:solidFill>
              <a:srgbClr val="66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5122" tIns="27380" rIns="245122" bIns="27380" numCol="1" spcCol="1270" anchor="ctr" anchorCtr="0">
              <a:noAutofit/>
            </a:bodyPr>
            <a:lstStyle/>
            <a:p>
              <a:pPr lvl="0" algn="l" defTabSz="844550">
                <a:lnSpc>
                  <a:spcPct val="90000"/>
                </a:lnSpc>
                <a:spcBef>
                  <a:spcPct val="0"/>
                </a:spcBef>
                <a:spcAft>
                  <a:spcPct val="35000"/>
                </a:spcAft>
              </a:pPr>
              <a:r>
                <a:rPr lang="en-US" sz="1900" kern="1200" dirty="0" smtClean="0"/>
                <a:t>Background</a:t>
              </a:r>
              <a:endParaRPr lang="en-US" sz="1900" kern="1200" dirty="0"/>
            </a:p>
          </p:txBody>
        </p:sp>
      </p:grpSp>
      <p:sp>
        <p:nvSpPr>
          <p:cNvPr id="3" name="Content Placeholder 2"/>
          <p:cNvSpPr>
            <a:spLocks noGrp="1"/>
          </p:cNvSpPr>
          <p:nvPr>
            <p:ph idx="1"/>
          </p:nvPr>
        </p:nvSpPr>
        <p:spPr>
          <a:xfrm>
            <a:off x="457200" y="1828800"/>
            <a:ext cx="8229600" cy="3886199"/>
          </a:xfrm>
        </p:spPr>
        <p:txBody>
          <a:bodyPr>
            <a:normAutofit/>
          </a:bodyPr>
          <a:lstStyle/>
          <a:p>
            <a:r>
              <a:rPr lang="en-US" dirty="0" smtClean="0"/>
              <a:t>Directly measures air quantity</a:t>
            </a:r>
          </a:p>
          <a:p>
            <a:r>
              <a:rPr lang="en-US" dirty="0" smtClean="0"/>
              <a:t>When traditional point measurement of velocity cannot be used including</a:t>
            </a:r>
          </a:p>
          <a:p>
            <a:pPr lvl="1"/>
            <a:r>
              <a:rPr lang="en-US" dirty="0" smtClean="0"/>
              <a:t>Where cross-sectional area cannot be easily measured</a:t>
            </a:r>
          </a:p>
          <a:p>
            <a:pPr lvl="1"/>
            <a:r>
              <a:rPr lang="en-US" dirty="0" smtClean="0"/>
              <a:t>Locations deemed unsafe due to emergency</a:t>
            </a:r>
          </a:p>
          <a:p>
            <a:pPr lvl="1"/>
            <a:r>
              <a:rPr lang="en-US" dirty="0" smtClean="0"/>
              <a:t>Places with very low or irregular flow</a:t>
            </a:r>
            <a:endParaRPr lang="en-US" dirty="0"/>
          </a:p>
        </p:txBody>
      </p:sp>
    </p:spTree>
    <p:extLst>
      <p:ext uri="{BB962C8B-B14F-4D97-AF65-F5344CB8AC3E}">
        <p14:creationId xmlns:p14="http://schemas.microsoft.com/office/powerpoint/2010/main" val="2182137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57200" y="301930"/>
            <a:ext cx="8229599" cy="1240559"/>
            <a:chOff x="457200" y="301930"/>
            <a:chExt cx="8229599" cy="1240559"/>
          </a:xfrm>
        </p:grpSpPr>
        <p:sp>
          <p:nvSpPr>
            <p:cNvPr id="6" name="Freeform 5"/>
            <p:cNvSpPr/>
            <p:nvPr/>
          </p:nvSpPr>
          <p:spPr>
            <a:xfrm>
              <a:off x="457200" y="582369"/>
              <a:ext cx="8229599" cy="960120"/>
            </a:xfrm>
            <a:custGeom>
              <a:avLst/>
              <a:gdLst>
                <a:gd name="connsiteX0" fmla="*/ 0 w 8229599"/>
                <a:gd name="connsiteY0" fmla="*/ 0 h 807975"/>
                <a:gd name="connsiteX1" fmla="*/ 8229599 w 8229599"/>
                <a:gd name="connsiteY1" fmla="*/ 0 h 807975"/>
                <a:gd name="connsiteX2" fmla="*/ 8229599 w 8229599"/>
                <a:gd name="connsiteY2" fmla="*/ 807975 h 807975"/>
                <a:gd name="connsiteX3" fmla="*/ 0 w 8229599"/>
                <a:gd name="connsiteY3" fmla="*/ 807975 h 807975"/>
                <a:gd name="connsiteX4" fmla="*/ 0 w 8229599"/>
                <a:gd name="connsiteY4" fmla="*/ 0 h 807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599" h="807975">
                  <a:moveTo>
                    <a:pt x="0" y="0"/>
                  </a:moveTo>
                  <a:lnTo>
                    <a:pt x="8229599" y="0"/>
                  </a:lnTo>
                  <a:lnTo>
                    <a:pt x="8229599" y="807975"/>
                  </a:lnTo>
                  <a:lnTo>
                    <a:pt x="0" y="807975"/>
                  </a:lnTo>
                  <a:lnTo>
                    <a:pt x="0" y="0"/>
                  </a:lnTo>
                  <a:close/>
                </a:path>
              </a:pathLst>
            </a:custGeom>
            <a:ln>
              <a:solidFill>
                <a:srgbClr val="66000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8708" tIns="395732" rIns="638708" bIns="135128" numCol="1" spcCol="1270" anchor="ctr" anchorCtr="0">
              <a:noAutofit/>
            </a:bodyPr>
            <a:lstStyle/>
            <a:p>
              <a:pPr marL="0" lvl="1" algn="ctr" defTabSz="844550">
                <a:lnSpc>
                  <a:spcPct val="90000"/>
                </a:lnSpc>
                <a:spcBef>
                  <a:spcPct val="0"/>
                </a:spcBef>
                <a:spcAft>
                  <a:spcPct val="15000"/>
                </a:spcAft>
              </a:pPr>
              <a:r>
                <a:rPr lang="en-US" sz="3600" kern="1200" dirty="0" smtClean="0">
                  <a:latin typeface="+mj-lt"/>
                </a:rPr>
                <a:t>How does the tracer technique work?</a:t>
              </a:r>
            </a:p>
          </p:txBody>
        </p:sp>
        <p:sp>
          <p:nvSpPr>
            <p:cNvPr id="7" name="Freeform 6"/>
            <p:cNvSpPr/>
            <p:nvPr/>
          </p:nvSpPr>
          <p:spPr>
            <a:xfrm>
              <a:off x="868680" y="301930"/>
              <a:ext cx="5760720" cy="457200"/>
            </a:xfrm>
            <a:custGeom>
              <a:avLst/>
              <a:gdLst>
                <a:gd name="connsiteX0" fmla="*/ 0 w 5760720"/>
                <a:gd name="connsiteY0" fmla="*/ 93482 h 560880"/>
                <a:gd name="connsiteX1" fmla="*/ 93482 w 5760720"/>
                <a:gd name="connsiteY1" fmla="*/ 0 h 560880"/>
                <a:gd name="connsiteX2" fmla="*/ 5667238 w 5760720"/>
                <a:gd name="connsiteY2" fmla="*/ 0 h 560880"/>
                <a:gd name="connsiteX3" fmla="*/ 5760720 w 5760720"/>
                <a:gd name="connsiteY3" fmla="*/ 93482 h 560880"/>
                <a:gd name="connsiteX4" fmla="*/ 5760720 w 5760720"/>
                <a:gd name="connsiteY4" fmla="*/ 467398 h 560880"/>
                <a:gd name="connsiteX5" fmla="*/ 5667238 w 5760720"/>
                <a:gd name="connsiteY5" fmla="*/ 560880 h 560880"/>
                <a:gd name="connsiteX6" fmla="*/ 93482 w 5760720"/>
                <a:gd name="connsiteY6" fmla="*/ 560880 h 560880"/>
                <a:gd name="connsiteX7" fmla="*/ 0 w 5760720"/>
                <a:gd name="connsiteY7" fmla="*/ 467398 h 560880"/>
                <a:gd name="connsiteX8" fmla="*/ 0 w 5760720"/>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560880">
                  <a:moveTo>
                    <a:pt x="0" y="93482"/>
                  </a:moveTo>
                  <a:cubicBezTo>
                    <a:pt x="0" y="41853"/>
                    <a:pt x="41853" y="0"/>
                    <a:pt x="93482" y="0"/>
                  </a:cubicBezTo>
                  <a:lnTo>
                    <a:pt x="5667238" y="0"/>
                  </a:lnTo>
                  <a:cubicBezTo>
                    <a:pt x="5718867" y="0"/>
                    <a:pt x="5760720" y="41853"/>
                    <a:pt x="5760720" y="93482"/>
                  </a:cubicBezTo>
                  <a:lnTo>
                    <a:pt x="5760720" y="467398"/>
                  </a:lnTo>
                  <a:cubicBezTo>
                    <a:pt x="5760720" y="519027"/>
                    <a:pt x="5718867" y="560880"/>
                    <a:pt x="5667238" y="560880"/>
                  </a:cubicBezTo>
                  <a:lnTo>
                    <a:pt x="93482" y="560880"/>
                  </a:lnTo>
                  <a:cubicBezTo>
                    <a:pt x="41853" y="560880"/>
                    <a:pt x="0" y="519027"/>
                    <a:pt x="0" y="467398"/>
                  </a:cubicBezTo>
                  <a:lnTo>
                    <a:pt x="0" y="93482"/>
                  </a:lnTo>
                  <a:close/>
                </a:path>
              </a:pathLst>
            </a:custGeom>
            <a:solidFill>
              <a:srgbClr val="66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5122" tIns="27380" rIns="245122" bIns="27380" numCol="1" spcCol="1270" anchor="ctr" anchorCtr="0">
              <a:noAutofit/>
            </a:bodyPr>
            <a:lstStyle/>
            <a:p>
              <a:pPr lvl="0" algn="l" defTabSz="844550">
                <a:lnSpc>
                  <a:spcPct val="90000"/>
                </a:lnSpc>
                <a:spcBef>
                  <a:spcPct val="0"/>
                </a:spcBef>
                <a:spcAft>
                  <a:spcPct val="35000"/>
                </a:spcAft>
              </a:pPr>
              <a:r>
                <a:rPr lang="en-US" sz="1900" kern="1200" dirty="0" smtClean="0"/>
                <a:t>Background</a:t>
              </a:r>
              <a:endParaRPr lang="en-US" sz="1900" kern="1200" dirty="0"/>
            </a:p>
          </p:txBody>
        </p:sp>
      </p:grpSp>
      <p:sp>
        <p:nvSpPr>
          <p:cNvPr id="3" name="Content Placeholder 2"/>
          <p:cNvSpPr>
            <a:spLocks noGrp="1"/>
          </p:cNvSpPr>
          <p:nvPr>
            <p:ph idx="1"/>
          </p:nvPr>
        </p:nvSpPr>
        <p:spPr>
          <a:xfrm>
            <a:off x="457200" y="1828800"/>
            <a:ext cx="8229600" cy="3886199"/>
          </a:xfrm>
        </p:spPr>
        <p:txBody>
          <a:bodyPr>
            <a:normAutofit/>
          </a:bodyPr>
          <a:lstStyle/>
          <a:p>
            <a:r>
              <a:rPr lang="en-US" dirty="0" smtClean="0"/>
              <a:t>Tracer is directly released into atmosphere</a:t>
            </a:r>
          </a:p>
          <a:p>
            <a:r>
              <a:rPr lang="en-US" dirty="0"/>
              <a:t>Gas chromatography analysis</a:t>
            </a:r>
          </a:p>
          <a:p>
            <a:r>
              <a:rPr lang="en-US" dirty="0" smtClean="0"/>
              <a:t>Two methods</a:t>
            </a:r>
          </a:p>
          <a:p>
            <a:pPr lvl="1"/>
            <a:r>
              <a:rPr lang="en-US" dirty="0"/>
              <a:t>Continuous tracer release</a:t>
            </a:r>
          </a:p>
          <a:p>
            <a:pPr lvl="1"/>
            <a:r>
              <a:rPr lang="en-US" dirty="0"/>
              <a:t>Pulse tracer </a:t>
            </a:r>
            <a:r>
              <a:rPr lang="en-US" dirty="0" smtClean="0"/>
              <a:t>release</a:t>
            </a:r>
          </a:p>
          <a:p>
            <a:r>
              <a:rPr lang="en-US" dirty="0" smtClean="0"/>
              <a:t>Limited applications due to time</a:t>
            </a:r>
          </a:p>
        </p:txBody>
      </p:sp>
      <p:pic>
        <p:nvPicPr>
          <p:cNvPr id="8" name="Picture 3" descr="C:\Users\000320640\Desktop\Pictures for Seattle SME Poster\DSCN152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834" t="24457" r="42377" b="20172"/>
          <a:stretch/>
        </p:blipFill>
        <p:spPr bwMode="auto">
          <a:xfrm>
            <a:off x="5926348" y="2329132"/>
            <a:ext cx="2691441" cy="244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7723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57200" y="301930"/>
            <a:ext cx="8229599" cy="1240559"/>
            <a:chOff x="457200" y="301930"/>
            <a:chExt cx="8229599" cy="1240559"/>
          </a:xfrm>
        </p:grpSpPr>
        <p:sp>
          <p:nvSpPr>
            <p:cNvPr id="6" name="Freeform 5"/>
            <p:cNvSpPr/>
            <p:nvPr/>
          </p:nvSpPr>
          <p:spPr>
            <a:xfrm>
              <a:off x="457200" y="582369"/>
              <a:ext cx="8229599" cy="960120"/>
            </a:xfrm>
            <a:custGeom>
              <a:avLst/>
              <a:gdLst>
                <a:gd name="connsiteX0" fmla="*/ 0 w 8229599"/>
                <a:gd name="connsiteY0" fmla="*/ 0 h 807975"/>
                <a:gd name="connsiteX1" fmla="*/ 8229599 w 8229599"/>
                <a:gd name="connsiteY1" fmla="*/ 0 h 807975"/>
                <a:gd name="connsiteX2" fmla="*/ 8229599 w 8229599"/>
                <a:gd name="connsiteY2" fmla="*/ 807975 h 807975"/>
                <a:gd name="connsiteX3" fmla="*/ 0 w 8229599"/>
                <a:gd name="connsiteY3" fmla="*/ 807975 h 807975"/>
                <a:gd name="connsiteX4" fmla="*/ 0 w 8229599"/>
                <a:gd name="connsiteY4" fmla="*/ 0 h 807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599" h="807975">
                  <a:moveTo>
                    <a:pt x="0" y="0"/>
                  </a:moveTo>
                  <a:lnTo>
                    <a:pt x="8229599" y="0"/>
                  </a:lnTo>
                  <a:lnTo>
                    <a:pt x="8229599" y="807975"/>
                  </a:lnTo>
                  <a:lnTo>
                    <a:pt x="0" y="807975"/>
                  </a:lnTo>
                  <a:lnTo>
                    <a:pt x="0" y="0"/>
                  </a:lnTo>
                  <a:close/>
                </a:path>
              </a:pathLst>
            </a:custGeom>
            <a:ln>
              <a:solidFill>
                <a:srgbClr val="66000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8708" tIns="395732" rIns="638708" bIns="135128" numCol="1" spcCol="1270" anchor="ctr" anchorCtr="0">
              <a:noAutofit/>
            </a:bodyPr>
            <a:lstStyle/>
            <a:p>
              <a:pPr marL="0" lvl="1" algn="ctr" defTabSz="844550">
                <a:lnSpc>
                  <a:spcPct val="90000"/>
                </a:lnSpc>
                <a:spcBef>
                  <a:spcPct val="0"/>
                </a:spcBef>
                <a:spcAft>
                  <a:spcPct val="15000"/>
                </a:spcAft>
              </a:pPr>
              <a:r>
                <a:rPr lang="en-US" sz="4400" kern="1200" dirty="0" smtClean="0">
                  <a:latin typeface="+mj-lt"/>
                </a:rPr>
                <a:t>How will a novel tracer help?</a:t>
              </a:r>
              <a:endParaRPr lang="en-US" sz="4400" kern="1200" dirty="0">
                <a:latin typeface="+mj-lt"/>
              </a:endParaRPr>
            </a:p>
          </p:txBody>
        </p:sp>
        <p:sp>
          <p:nvSpPr>
            <p:cNvPr id="7" name="Freeform 6"/>
            <p:cNvSpPr/>
            <p:nvPr/>
          </p:nvSpPr>
          <p:spPr>
            <a:xfrm>
              <a:off x="868680" y="301930"/>
              <a:ext cx="5760720" cy="457200"/>
            </a:xfrm>
            <a:custGeom>
              <a:avLst/>
              <a:gdLst>
                <a:gd name="connsiteX0" fmla="*/ 0 w 5760720"/>
                <a:gd name="connsiteY0" fmla="*/ 93482 h 560880"/>
                <a:gd name="connsiteX1" fmla="*/ 93482 w 5760720"/>
                <a:gd name="connsiteY1" fmla="*/ 0 h 560880"/>
                <a:gd name="connsiteX2" fmla="*/ 5667238 w 5760720"/>
                <a:gd name="connsiteY2" fmla="*/ 0 h 560880"/>
                <a:gd name="connsiteX3" fmla="*/ 5760720 w 5760720"/>
                <a:gd name="connsiteY3" fmla="*/ 93482 h 560880"/>
                <a:gd name="connsiteX4" fmla="*/ 5760720 w 5760720"/>
                <a:gd name="connsiteY4" fmla="*/ 467398 h 560880"/>
                <a:gd name="connsiteX5" fmla="*/ 5667238 w 5760720"/>
                <a:gd name="connsiteY5" fmla="*/ 560880 h 560880"/>
                <a:gd name="connsiteX6" fmla="*/ 93482 w 5760720"/>
                <a:gd name="connsiteY6" fmla="*/ 560880 h 560880"/>
                <a:gd name="connsiteX7" fmla="*/ 0 w 5760720"/>
                <a:gd name="connsiteY7" fmla="*/ 467398 h 560880"/>
                <a:gd name="connsiteX8" fmla="*/ 0 w 5760720"/>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560880">
                  <a:moveTo>
                    <a:pt x="0" y="93482"/>
                  </a:moveTo>
                  <a:cubicBezTo>
                    <a:pt x="0" y="41853"/>
                    <a:pt x="41853" y="0"/>
                    <a:pt x="93482" y="0"/>
                  </a:cubicBezTo>
                  <a:lnTo>
                    <a:pt x="5667238" y="0"/>
                  </a:lnTo>
                  <a:cubicBezTo>
                    <a:pt x="5718867" y="0"/>
                    <a:pt x="5760720" y="41853"/>
                    <a:pt x="5760720" y="93482"/>
                  </a:cubicBezTo>
                  <a:lnTo>
                    <a:pt x="5760720" y="467398"/>
                  </a:lnTo>
                  <a:cubicBezTo>
                    <a:pt x="5760720" y="519027"/>
                    <a:pt x="5718867" y="560880"/>
                    <a:pt x="5667238" y="560880"/>
                  </a:cubicBezTo>
                  <a:lnTo>
                    <a:pt x="93482" y="560880"/>
                  </a:lnTo>
                  <a:cubicBezTo>
                    <a:pt x="41853" y="560880"/>
                    <a:pt x="0" y="519027"/>
                    <a:pt x="0" y="467398"/>
                  </a:cubicBezTo>
                  <a:lnTo>
                    <a:pt x="0" y="93482"/>
                  </a:lnTo>
                  <a:close/>
                </a:path>
              </a:pathLst>
            </a:custGeom>
            <a:solidFill>
              <a:srgbClr val="66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5122" tIns="27380" rIns="245122" bIns="27380" numCol="1" spcCol="1270" anchor="ctr" anchorCtr="0">
              <a:noAutofit/>
            </a:bodyPr>
            <a:lstStyle/>
            <a:p>
              <a:pPr lvl="0" algn="l" defTabSz="844550">
                <a:lnSpc>
                  <a:spcPct val="90000"/>
                </a:lnSpc>
                <a:spcBef>
                  <a:spcPct val="0"/>
                </a:spcBef>
                <a:spcAft>
                  <a:spcPct val="35000"/>
                </a:spcAft>
              </a:pPr>
              <a:r>
                <a:rPr lang="en-US" sz="1900" kern="1200" dirty="0" smtClean="0"/>
                <a:t>Background</a:t>
              </a:r>
              <a:endParaRPr lang="en-US" sz="1900" kern="1200" dirty="0"/>
            </a:p>
          </p:txBody>
        </p:sp>
      </p:grpSp>
      <p:sp>
        <p:nvSpPr>
          <p:cNvPr id="3" name="Content Placeholder 2"/>
          <p:cNvSpPr>
            <a:spLocks noGrp="1"/>
          </p:cNvSpPr>
          <p:nvPr>
            <p:ph idx="1"/>
          </p:nvPr>
        </p:nvSpPr>
        <p:spPr>
          <a:xfrm>
            <a:off x="457200" y="1828800"/>
            <a:ext cx="8229600" cy="3886199"/>
          </a:xfrm>
        </p:spPr>
        <p:txBody>
          <a:bodyPr>
            <a:normAutofit/>
          </a:bodyPr>
          <a:lstStyle/>
          <a:p>
            <a:r>
              <a:rPr lang="en-US" dirty="0" smtClean="0"/>
              <a:t>Increase ventilation survey versatility</a:t>
            </a:r>
          </a:p>
          <a:p>
            <a:r>
              <a:rPr lang="en-US" dirty="0" smtClean="0"/>
              <a:t>Simultaneous analysis of airways/leakages</a:t>
            </a:r>
          </a:p>
          <a:p>
            <a:r>
              <a:rPr lang="en-US" dirty="0" smtClean="0"/>
              <a:t>Reduces the time limitations of traditional tracer analysis</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2830" b="22830"/>
          <a:stretch/>
        </p:blipFill>
        <p:spPr bwMode="auto">
          <a:xfrm>
            <a:off x="796864" y="4157932"/>
            <a:ext cx="2857500" cy="1552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000320640\Desktop\Pictures for Seattle SME Poster\DSCN153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01" t="29770" b="31298"/>
          <a:stretch/>
        </p:blipFill>
        <p:spPr bwMode="auto">
          <a:xfrm>
            <a:off x="3985403" y="4274387"/>
            <a:ext cx="4284631" cy="1319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928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57200" y="301930"/>
            <a:ext cx="8229599" cy="1240559"/>
            <a:chOff x="457200" y="301930"/>
            <a:chExt cx="8229599" cy="1240559"/>
          </a:xfrm>
        </p:grpSpPr>
        <p:sp>
          <p:nvSpPr>
            <p:cNvPr id="6" name="Freeform 5"/>
            <p:cNvSpPr/>
            <p:nvPr/>
          </p:nvSpPr>
          <p:spPr>
            <a:xfrm>
              <a:off x="457200" y="582369"/>
              <a:ext cx="8229599" cy="960120"/>
            </a:xfrm>
            <a:custGeom>
              <a:avLst/>
              <a:gdLst>
                <a:gd name="connsiteX0" fmla="*/ 0 w 8229599"/>
                <a:gd name="connsiteY0" fmla="*/ 0 h 807975"/>
                <a:gd name="connsiteX1" fmla="*/ 8229599 w 8229599"/>
                <a:gd name="connsiteY1" fmla="*/ 0 h 807975"/>
                <a:gd name="connsiteX2" fmla="*/ 8229599 w 8229599"/>
                <a:gd name="connsiteY2" fmla="*/ 807975 h 807975"/>
                <a:gd name="connsiteX3" fmla="*/ 0 w 8229599"/>
                <a:gd name="connsiteY3" fmla="*/ 807975 h 807975"/>
                <a:gd name="connsiteX4" fmla="*/ 0 w 8229599"/>
                <a:gd name="connsiteY4" fmla="*/ 0 h 807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599" h="807975">
                  <a:moveTo>
                    <a:pt x="0" y="0"/>
                  </a:moveTo>
                  <a:lnTo>
                    <a:pt x="8229599" y="0"/>
                  </a:lnTo>
                  <a:lnTo>
                    <a:pt x="8229599" y="807975"/>
                  </a:lnTo>
                  <a:lnTo>
                    <a:pt x="0" y="807975"/>
                  </a:lnTo>
                  <a:lnTo>
                    <a:pt x="0" y="0"/>
                  </a:lnTo>
                  <a:close/>
                </a:path>
              </a:pathLst>
            </a:custGeom>
            <a:ln>
              <a:solidFill>
                <a:srgbClr val="66000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8708" tIns="395732" rIns="638708" bIns="135128" numCol="1" spcCol="1270" anchor="ctr" anchorCtr="0">
              <a:noAutofit/>
            </a:bodyPr>
            <a:lstStyle/>
            <a:p>
              <a:pPr marL="0" lvl="1" algn="ctr" defTabSz="844550">
                <a:lnSpc>
                  <a:spcPct val="90000"/>
                </a:lnSpc>
                <a:spcBef>
                  <a:spcPct val="0"/>
                </a:spcBef>
                <a:spcAft>
                  <a:spcPct val="15000"/>
                </a:spcAft>
              </a:pPr>
              <a:r>
                <a:rPr lang="en-US" sz="4400" dirty="0" smtClean="0">
                  <a:latin typeface="+mj-lt"/>
                </a:rPr>
                <a:t>Tracer </a:t>
              </a:r>
              <a:r>
                <a:rPr lang="en-US" sz="4400" dirty="0">
                  <a:latin typeface="+mj-lt"/>
                </a:rPr>
                <a:t>R</a:t>
              </a:r>
              <a:r>
                <a:rPr lang="en-US" sz="4400" dirty="0" smtClean="0">
                  <a:latin typeface="+mj-lt"/>
                </a:rPr>
                <a:t>equirements</a:t>
              </a:r>
              <a:endParaRPr lang="en-US" sz="4400" kern="1200" dirty="0">
                <a:latin typeface="+mj-lt"/>
              </a:endParaRPr>
            </a:p>
          </p:txBody>
        </p:sp>
        <p:sp>
          <p:nvSpPr>
            <p:cNvPr id="7" name="Freeform 6"/>
            <p:cNvSpPr/>
            <p:nvPr/>
          </p:nvSpPr>
          <p:spPr>
            <a:xfrm>
              <a:off x="868680" y="301930"/>
              <a:ext cx="5760720" cy="457200"/>
            </a:xfrm>
            <a:custGeom>
              <a:avLst/>
              <a:gdLst>
                <a:gd name="connsiteX0" fmla="*/ 0 w 5760720"/>
                <a:gd name="connsiteY0" fmla="*/ 93482 h 560880"/>
                <a:gd name="connsiteX1" fmla="*/ 93482 w 5760720"/>
                <a:gd name="connsiteY1" fmla="*/ 0 h 560880"/>
                <a:gd name="connsiteX2" fmla="*/ 5667238 w 5760720"/>
                <a:gd name="connsiteY2" fmla="*/ 0 h 560880"/>
                <a:gd name="connsiteX3" fmla="*/ 5760720 w 5760720"/>
                <a:gd name="connsiteY3" fmla="*/ 93482 h 560880"/>
                <a:gd name="connsiteX4" fmla="*/ 5760720 w 5760720"/>
                <a:gd name="connsiteY4" fmla="*/ 467398 h 560880"/>
                <a:gd name="connsiteX5" fmla="*/ 5667238 w 5760720"/>
                <a:gd name="connsiteY5" fmla="*/ 560880 h 560880"/>
                <a:gd name="connsiteX6" fmla="*/ 93482 w 5760720"/>
                <a:gd name="connsiteY6" fmla="*/ 560880 h 560880"/>
                <a:gd name="connsiteX7" fmla="*/ 0 w 5760720"/>
                <a:gd name="connsiteY7" fmla="*/ 467398 h 560880"/>
                <a:gd name="connsiteX8" fmla="*/ 0 w 5760720"/>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560880">
                  <a:moveTo>
                    <a:pt x="0" y="93482"/>
                  </a:moveTo>
                  <a:cubicBezTo>
                    <a:pt x="0" y="41853"/>
                    <a:pt x="41853" y="0"/>
                    <a:pt x="93482" y="0"/>
                  </a:cubicBezTo>
                  <a:lnTo>
                    <a:pt x="5667238" y="0"/>
                  </a:lnTo>
                  <a:cubicBezTo>
                    <a:pt x="5718867" y="0"/>
                    <a:pt x="5760720" y="41853"/>
                    <a:pt x="5760720" y="93482"/>
                  </a:cubicBezTo>
                  <a:lnTo>
                    <a:pt x="5760720" y="467398"/>
                  </a:lnTo>
                  <a:cubicBezTo>
                    <a:pt x="5760720" y="519027"/>
                    <a:pt x="5718867" y="560880"/>
                    <a:pt x="5667238" y="560880"/>
                  </a:cubicBezTo>
                  <a:lnTo>
                    <a:pt x="93482" y="560880"/>
                  </a:lnTo>
                  <a:cubicBezTo>
                    <a:pt x="41853" y="560880"/>
                    <a:pt x="0" y="519027"/>
                    <a:pt x="0" y="467398"/>
                  </a:cubicBezTo>
                  <a:lnTo>
                    <a:pt x="0" y="93482"/>
                  </a:lnTo>
                  <a:close/>
                </a:path>
              </a:pathLst>
            </a:custGeom>
            <a:solidFill>
              <a:srgbClr val="66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5122" tIns="27380" rIns="245122" bIns="27380" numCol="1" spcCol="1270" anchor="ctr" anchorCtr="0">
              <a:noAutofit/>
            </a:bodyPr>
            <a:lstStyle/>
            <a:p>
              <a:pPr lvl="0" algn="l" defTabSz="844550">
                <a:lnSpc>
                  <a:spcPct val="90000"/>
                </a:lnSpc>
                <a:spcBef>
                  <a:spcPct val="0"/>
                </a:spcBef>
                <a:spcAft>
                  <a:spcPct val="35000"/>
                </a:spcAft>
              </a:pPr>
              <a:r>
                <a:rPr lang="en-US" sz="1900" kern="1200" dirty="0" smtClean="0"/>
                <a:t>Background</a:t>
              </a:r>
              <a:endParaRPr lang="en-US" sz="1900" kern="1200" dirty="0"/>
            </a:p>
          </p:txBody>
        </p:sp>
      </p:grpSp>
      <p:sp>
        <p:nvSpPr>
          <p:cNvPr id="3" name="Content Placeholder 2"/>
          <p:cNvSpPr>
            <a:spLocks noGrp="1"/>
          </p:cNvSpPr>
          <p:nvPr>
            <p:ph idx="1"/>
          </p:nvPr>
        </p:nvSpPr>
        <p:spPr>
          <a:xfrm>
            <a:off x="457200" y="1828800"/>
            <a:ext cx="8229600" cy="3886199"/>
          </a:xfrm>
        </p:spPr>
        <p:txBody>
          <a:bodyPr>
            <a:normAutofit lnSpcReduction="10000"/>
          </a:bodyPr>
          <a:lstStyle/>
          <a:p>
            <a:r>
              <a:rPr lang="en-US" dirty="0" smtClean="0"/>
              <a:t>Easily detected and analyzed</a:t>
            </a:r>
          </a:p>
          <a:p>
            <a:r>
              <a:rPr lang="en-US" dirty="0" smtClean="0"/>
              <a:t>Absent from mine air</a:t>
            </a:r>
          </a:p>
          <a:p>
            <a:r>
              <a:rPr lang="en-US" dirty="0" smtClean="0"/>
              <a:t>Nonreactive, nontoxic, noncorrosive, nor explosive</a:t>
            </a:r>
          </a:p>
          <a:p>
            <a:r>
              <a:rPr lang="en-US" dirty="0" smtClean="0"/>
              <a:t>Readily attainable</a:t>
            </a:r>
          </a:p>
          <a:p>
            <a:r>
              <a:rPr lang="en-US" dirty="0" smtClean="0"/>
              <a:t>Easily transported</a:t>
            </a:r>
          </a:p>
          <a:p>
            <a:r>
              <a:rPr lang="en-US" dirty="0" smtClean="0"/>
              <a:t>Highly sensitive</a:t>
            </a:r>
          </a:p>
        </p:txBody>
      </p:sp>
    </p:spTree>
    <p:extLst>
      <p:ext uri="{BB962C8B-B14F-4D97-AF65-F5344CB8AC3E}">
        <p14:creationId xmlns:p14="http://schemas.microsoft.com/office/powerpoint/2010/main" val="11017813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57200" y="301930"/>
            <a:ext cx="8229599" cy="1240559"/>
            <a:chOff x="457200" y="301930"/>
            <a:chExt cx="8229599" cy="1240559"/>
          </a:xfrm>
        </p:grpSpPr>
        <p:sp>
          <p:nvSpPr>
            <p:cNvPr id="6" name="Freeform 5"/>
            <p:cNvSpPr/>
            <p:nvPr/>
          </p:nvSpPr>
          <p:spPr>
            <a:xfrm>
              <a:off x="457200" y="582369"/>
              <a:ext cx="8229599" cy="960120"/>
            </a:xfrm>
            <a:custGeom>
              <a:avLst/>
              <a:gdLst>
                <a:gd name="connsiteX0" fmla="*/ 0 w 8229599"/>
                <a:gd name="connsiteY0" fmla="*/ 0 h 807975"/>
                <a:gd name="connsiteX1" fmla="*/ 8229599 w 8229599"/>
                <a:gd name="connsiteY1" fmla="*/ 0 h 807975"/>
                <a:gd name="connsiteX2" fmla="*/ 8229599 w 8229599"/>
                <a:gd name="connsiteY2" fmla="*/ 807975 h 807975"/>
                <a:gd name="connsiteX3" fmla="*/ 0 w 8229599"/>
                <a:gd name="connsiteY3" fmla="*/ 807975 h 807975"/>
                <a:gd name="connsiteX4" fmla="*/ 0 w 8229599"/>
                <a:gd name="connsiteY4" fmla="*/ 0 h 807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599" h="807975">
                  <a:moveTo>
                    <a:pt x="0" y="0"/>
                  </a:moveTo>
                  <a:lnTo>
                    <a:pt x="8229599" y="0"/>
                  </a:lnTo>
                  <a:lnTo>
                    <a:pt x="8229599" y="807975"/>
                  </a:lnTo>
                  <a:lnTo>
                    <a:pt x="0" y="807975"/>
                  </a:lnTo>
                  <a:lnTo>
                    <a:pt x="0" y="0"/>
                  </a:lnTo>
                  <a:close/>
                </a:path>
              </a:pathLst>
            </a:custGeom>
            <a:ln>
              <a:solidFill>
                <a:srgbClr val="66000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8708" tIns="395732" rIns="638708" bIns="135128" numCol="1" spcCol="1270" anchor="ctr" anchorCtr="0">
              <a:noAutofit/>
            </a:bodyPr>
            <a:lstStyle/>
            <a:p>
              <a:pPr marL="0" lvl="1" algn="ctr" defTabSz="844550">
                <a:lnSpc>
                  <a:spcPct val="90000"/>
                </a:lnSpc>
                <a:spcBef>
                  <a:spcPct val="0"/>
                </a:spcBef>
                <a:spcAft>
                  <a:spcPct val="15000"/>
                </a:spcAft>
              </a:pPr>
              <a:r>
                <a:rPr lang="en-US" sz="4400" kern="1200" dirty="0" smtClean="0">
                  <a:latin typeface="+mj-lt"/>
                </a:rPr>
                <a:t>Tracers Considered</a:t>
              </a:r>
              <a:endParaRPr lang="en-US" sz="4400" kern="1200" dirty="0">
                <a:latin typeface="+mj-lt"/>
              </a:endParaRPr>
            </a:p>
          </p:txBody>
        </p:sp>
        <p:sp>
          <p:nvSpPr>
            <p:cNvPr id="7" name="Freeform 6"/>
            <p:cNvSpPr/>
            <p:nvPr/>
          </p:nvSpPr>
          <p:spPr>
            <a:xfrm>
              <a:off x="868680" y="301930"/>
              <a:ext cx="5760720" cy="457200"/>
            </a:xfrm>
            <a:custGeom>
              <a:avLst/>
              <a:gdLst>
                <a:gd name="connsiteX0" fmla="*/ 0 w 5760720"/>
                <a:gd name="connsiteY0" fmla="*/ 93482 h 560880"/>
                <a:gd name="connsiteX1" fmla="*/ 93482 w 5760720"/>
                <a:gd name="connsiteY1" fmla="*/ 0 h 560880"/>
                <a:gd name="connsiteX2" fmla="*/ 5667238 w 5760720"/>
                <a:gd name="connsiteY2" fmla="*/ 0 h 560880"/>
                <a:gd name="connsiteX3" fmla="*/ 5760720 w 5760720"/>
                <a:gd name="connsiteY3" fmla="*/ 93482 h 560880"/>
                <a:gd name="connsiteX4" fmla="*/ 5760720 w 5760720"/>
                <a:gd name="connsiteY4" fmla="*/ 467398 h 560880"/>
                <a:gd name="connsiteX5" fmla="*/ 5667238 w 5760720"/>
                <a:gd name="connsiteY5" fmla="*/ 560880 h 560880"/>
                <a:gd name="connsiteX6" fmla="*/ 93482 w 5760720"/>
                <a:gd name="connsiteY6" fmla="*/ 560880 h 560880"/>
                <a:gd name="connsiteX7" fmla="*/ 0 w 5760720"/>
                <a:gd name="connsiteY7" fmla="*/ 467398 h 560880"/>
                <a:gd name="connsiteX8" fmla="*/ 0 w 5760720"/>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560880">
                  <a:moveTo>
                    <a:pt x="0" y="93482"/>
                  </a:moveTo>
                  <a:cubicBezTo>
                    <a:pt x="0" y="41853"/>
                    <a:pt x="41853" y="0"/>
                    <a:pt x="93482" y="0"/>
                  </a:cubicBezTo>
                  <a:lnTo>
                    <a:pt x="5667238" y="0"/>
                  </a:lnTo>
                  <a:cubicBezTo>
                    <a:pt x="5718867" y="0"/>
                    <a:pt x="5760720" y="41853"/>
                    <a:pt x="5760720" y="93482"/>
                  </a:cubicBezTo>
                  <a:lnTo>
                    <a:pt x="5760720" y="467398"/>
                  </a:lnTo>
                  <a:cubicBezTo>
                    <a:pt x="5760720" y="519027"/>
                    <a:pt x="5718867" y="560880"/>
                    <a:pt x="5667238" y="560880"/>
                  </a:cubicBezTo>
                  <a:lnTo>
                    <a:pt x="93482" y="560880"/>
                  </a:lnTo>
                  <a:cubicBezTo>
                    <a:pt x="41853" y="560880"/>
                    <a:pt x="0" y="519027"/>
                    <a:pt x="0" y="467398"/>
                  </a:cubicBezTo>
                  <a:lnTo>
                    <a:pt x="0" y="93482"/>
                  </a:lnTo>
                  <a:close/>
                </a:path>
              </a:pathLst>
            </a:custGeom>
            <a:solidFill>
              <a:srgbClr val="66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5122" tIns="27380" rIns="245122" bIns="27380" numCol="1" spcCol="1270" anchor="ctr" anchorCtr="0">
              <a:noAutofit/>
            </a:bodyPr>
            <a:lstStyle/>
            <a:p>
              <a:pPr lvl="0" algn="l" defTabSz="844550">
                <a:lnSpc>
                  <a:spcPct val="90000"/>
                </a:lnSpc>
                <a:spcBef>
                  <a:spcPct val="0"/>
                </a:spcBef>
                <a:spcAft>
                  <a:spcPct val="35000"/>
                </a:spcAft>
              </a:pPr>
              <a:r>
                <a:rPr lang="en-US" sz="1900" kern="1200" dirty="0" smtClean="0"/>
                <a:t>Background</a:t>
              </a:r>
              <a:endParaRPr lang="en-US" sz="1900" kern="1200" dirty="0"/>
            </a:p>
          </p:txBody>
        </p:sp>
      </p:grpSp>
      <p:sp>
        <p:nvSpPr>
          <p:cNvPr id="3" name="Content Placeholder 2"/>
          <p:cNvSpPr>
            <a:spLocks noGrp="1"/>
          </p:cNvSpPr>
          <p:nvPr>
            <p:ph idx="1"/>
          </p:nvPr>
        </p:nvSpPr>
        <p:spPr>
          <a:xfrm>
            <a:off x="457200" y="1828800"/>
            <a:ext cx="8229600" cy="3886199"/>
          </a:xfrm>
        </p:spPr>
        <p:txBody>
          <a:bodyPr>
            <a:normAutofit/>
          </a:bodyPr>
          <a:lstStyle/>
          <a:p>
            <a:r>
              <a:rPr lang="en-US" dirty="0" smtClean="0"/>
              <a:t>Industry standard is Sulfur Hexafluoride (SF</a:t>
            </a:r>
            <a:r>
              <a:rPr lang="en-US" baseline="-25000" dirty="0" smtClean="0"/>
              <a:t>6</a:t>
            </a:r>
            <a:r>
              <a:rPr lang="en-US" dirty="0" smtClean="0"/>
              <a:t>)</a:t>
            </a:r>
          </a:p>
          <a:p>
            <a:r>
              <a:rPr lang="en-US" dirty="0" err="1" smtClean="0"/>
              <a:t>Freons</a:t>
            </a:r>
            <a:endParaRPr lang="en-US" dirty="0" smtClean="0"/>
          </a:p>
          <a:p>
            <a:pPr lvl="1"/>
            <a:r>
              <a:rPr lang="en-US" dirty="0" smtClean="0"/>
              <a:t>Carbon </a:t>
            </a:r>
            <a:r>
              <a:rPr lang="en-US" dirty="0" err="1" smtClean="0"/>
              <a:t>Tetrafluoride</a:t>
            </a:r>
            <a:r>
              <a:rPr lang="en-US" dirty="0" smtClean="0"/>
              <a:t> (CF</a:t>
            </a:r>
            <a:r>
              <a:rPr lang="en-US" baseline="-25000" dirty="0" smtClean="0"/>
              <a:t>4</a:t>
            </a:r>
            <a:r>
              <a:rPr lang="en-US" dirty="0" smtClean="0"/>
              <a:t>)</a:t>
            </a:r>
          </a:p>
          <a:p>
            <a:pPr lvl="1"/>
            <a:r>
              <a:rPr lang="en-US" dirty="0" err="1" smtClean="0"/>
              <a:t>Octofluoropropane</a:t>
            </a:r>
            <a:r>
              <a:rPr lang="en-US" dirty="0" smtClean="0"/>
              <a:t> (C</a:t>
            </a:r>
            <a:r>
              <a:rPr lang="en-US" baseline="-25000" dirty="0" smtClean="0"/>
              <a:t>3</a:t>
            </a:r>
            <a:r>
              <a:rPr lang="en-US" dirty="0" smtClean="0"/>
              <a:t>F</a:t>
            </a:r>
            <a:r>
              <a:rPr lang="en-US" baseline="-25000" dirty="0" smtClean="0"/>
              <a:t>8</a:t>
            </a:r>
            <a:r>
              <a:rPr lang="en-US" dirty="0" smtClean="0"/>
              <a:t>)</a:t>
            </a:r>
          </a:p>
          <a:p>
            <a:r>
              <a:rPr lang="en-US" dirty="0" err="1" smtClean="0"/>
              <a:t>Perfluorocarbon</a:t>
            </a:r>
            <a:r>
              <a:rPr lang="en-US" dirty="0" smtClean="0"/>
              <a:t> tracers</a:t>
            </a:r>
          </a:p>
          <a:p>
            <a:pPr marL="0" indent="0">
              <a:buNone/>
            </a:pPr>
            <a:endParaRPr lang="en-US" dirty="0" smtClean="0"/>
          </a:p>
        </p:txBody>
      </p:sp>
      <p:pic>
        <p:nvPicPr>
          <p:cNvPr id="1026" name="Picture 2" descr="C:\Users\000320640\AppData\Local\Microsoft\Windows\Temporary Internet Files\Content.Outlook\1B49A26S\Molecule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876" r="52410" b="45397"/>
          <a:stretch/>
        </p:blipFill>
        <p:spPr bwMode="auto">
          <a:xfrm>
            <a:off x="5653085" y="3050685"/>
            <a:ext cx="1952630" cy="2087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9542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Ventilation Lab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irginia Tech">
      <a:majorFont>
        <a:latin typeface="Times New Roman"/>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Ventilation Lab_Template</Template>
  <TotalTime>7547</TotalTime>
  <Words>1070</Words>
  <Application>Microsoft Office PowerPoint</Application>
  <PresentationFormat>On-screen Show (4:3)</PresentationFormat>
  <Paragraphs>170</Paragraphs>
  <Slides>21</Slides>
  <Notes>14</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Ventilation Lab_Template</vt:lpstr>
      <vt:lpstr>Blank Presentation</vt:lpstr>
      <vt:lpstr>Selection of a novel mine tracer gas for assessment of ventilation systems in underground mines</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Investigation of Novel Tracer Gases Progress Report: March 2011</dc:title>
  <dc:creator>John Bowling</dc:creator>
  <cp:lastModifiedBy>Heather Gravning</cp:lastModifiedBy>
  <cp:revision>247</cp:revision>
  <cp:lastPrinted>2011-10-20T19:58:57Z</cp:lastPrinted>
  <dcterms:created xsi:type="dcterms:W3CDTF">2011-02-15T15:14:54Z</dcterms:created>
  <dcterms:modified xsi:type="dcterms:W3CDTF">2012-04-13T16:01:34Z</dcterms:modified>
</cp:coreProperties>
</file>